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34"/>
  </p:notesMasterIdLst>
  <p:sldIdLst>
    <p:sldId id="260" r:id="rId2"/>
    <p:sldId id="315" r:id="rId3"/>
    <p:sldId id="344" r:id="rId4"/>
    <p:sldId id="323" r:id="rId5"/>
    <p:sldId id="322" r:id="rId6"/>
    <p:sldId id="306" r:id="rId7"/>
    <p:sldId id="293" r:id="rId8"/>
    <p:sldId id="333" r:id="rId9"/>
    <p:sldId id="294" r:id="rId10"/>
    <p:sldId id="340" r:id="rId11"/>
    <p:sldId id="341" r:id="rId12"/>
    <p:sldId id="353" r:id="rId13"/>
    <p:sldId id="346" r:id="rId14"/>
    <p:sldId id="342" r:id="rId15"/>
    <p:sldId id="317" r:id="rId16"/>
    <p:sldId id="345" r:id="rId17"/>
    <p:sldId id="280" r:id="rId18"/>
    <p:sldId id="267" r:id="rId19"/>
    <p:sldId id="300" r:id="rId20"/>
    <p:sldId id="263" r:id="rId21"/>
    <p:sldId id="318" r:id="rId22"/>
    <p:sldId id="257" r:id="rId23"/>
    <p:sldId id="332" r:id="rId24"/>
    <p:sldId id="347" r:id="rId25"/>
    <p:sldId id="262" r:id="rId26"/>
    <p:sldId id="349" r:id="rId27"/>
    <p:sldId id="290" r:id="rId28"/>
    <p:sldId id="337" r:id="rId29"/>
    <p:sldId id="350" r:id="rId30"/>
    <p:sldId id="334" r:id="rId31"/>
    <p:sldId id="351" r:id="rId32"/>
    <p:sldId id="3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28"/>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3" d="100"/>
          <a:sy n="63" d="100"/>
        </p:scale>
        <p:origin x="1512"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1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6AC473-6C07-44D3-B359-0835BC0E3815}" type="datetimeFigureOut">
              <a:rPr lang="ru-RU" smtClean="0"/>
              <a:pPr/>
              <a:t>11.03.2015</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6196A-C172-4211-8B9B-7593F6D5B000}" type="slidenum">
              <a:rPr lang="ru-RU" smtClean="0"/>
              <a:pPr/>
              <a:t>‹#›</a:t>
            </a:fld>
            <a:endParaRPr lang="ru-RU"/>
          </a:p>
        </p:txBody>
      </p:sp>
    </p:spTree>
    <p:extLst>
      <p:ext uri="{BB962C8B-B14F-4D97-AF65-F5344CB8AC3E}">
        <p14:creationId xmlns:p14="http://schemas.microsoft.com/office/powerpoint/2010/main" val="378793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A46196A-C172-4211-8B9B-7593F6D5B000}" type="slidenum">
              <a:rPr lang="ru-RU" smtClean="0"/>
              <a:pPr/>
              <a:t>5</a:t>
            </a:fld>
            <a:endParaRPr lang="ru-RU"/>
          </a:p>
        </p:txBody>
      </p:sp>
    </p:spTree>
    <p:extLst>
      <p:ext uri="{BB962C8B-B14F-4D97-AF65-F5344CB8AC3E}">
        <p14:creationId xmlns:p14="http://schemas.microsoft.com/office/powerpoint/2010/main" val="375388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7A46196A-C172-4211-8B9B-7593F6D5B000}" type="slidenum">
              <a:rPr lang="ru-RU" smtClean="0"/>
              <a:pPr/>
              <a:t>9</a:t>
            </a:fld>
            <a:endParaRPr lang="ru-RU"/>
          </a:p>
        </p:txBody>
      </p:sp>
    </p:spTree>
    <p:extLst>
      <p:ext uri="{BB962C8B-B14F-4D97-AF65-F5344CB8AC3E}">
        <p14:creationId xmlns:p14="http://schemas.microsoft.com/office/powerpoint/2010/main" val="25455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3953D6-6338-44C8-BCDA-252A337834EF}"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13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52FD634-469A-484D-A7E0-0E74C1F1FB41}"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43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D3DA69D-135E-4050-95E6-A9C7BCE2A7F0}"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73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0"/>
          </p:nvPr>
        </p:nvSpPr>
        <p:spPr/>
        <p:txBody>
          <a:bodyPr/>
          <a:lstStyle>
            <a:lvl1pPr>
              <a:defRPr/>
            </a:lvl1pPr>
          </a:lstStyle>
          <a:p>
            <a:pPr>
              <a:defRPr/>
            </a:pPr>
            <a:fld id="{051F7459-C005-4A77-8212-962E22190FA6}" type="datetime1">
              <a:rPr lang="en-US" smtClean="0"/>
              <a:t>3/11/2015</a:t>
            </a:fld>
            <a:endParaRPr lang="en-US"/>
          </a:p>
        </p:txBody>
      </p:sp>
      <p:sp>
        <p:nvSpPr>
          <p:cNvPr id="6" name="Footer Placeholder 4"/>
          <p:cNvSpPr>
            <a:spLocks noGrp="1"/>
          </p:cNvSpPr>
          <p:nvPr>
            <p:ph type="ftr" sz="quarter" idx="11"/>
          </p:nvPr>
        </p:nvSpPr>
        <p:spPr/>
        <p:txBody>
          <a:bodyPr/>
          <a:lstStyle>
            <a:lvl1pPr>
              <a:defRPr/>
            </a:lvl1pPr>
          </a:lstStyle>
          <a:p>
            <a:pPr>
              <a:defRPr/>
            </a:pPr>
            <a:r>
              <a:rPr lang="ru-RU" smtClean="0"/>
              <a:t>Осиновская Дирекция ДСЗН Москвы</a:t>
            </a:r>
            <a:endParaRPr lang="en-US"/>
          </a:p>
        </p:txBody>
      </p:sp>
      <p:sp>
        <p:nvSpPr>
          <p:cNvPr id="7" name="Slide Number Placeholder 5"/>
          <p:cNvSpPr>
            <a:spLocks noGrp="1"/>
          </p:cNvSpPr>
          <p:nvPr>
            <p:ph type="sldNum" sz="quarter" idx="12"/>
          </p:nvPr>
        </p:nvSpPr>
        <p:spPr/>
        <p:txBody>
          <a:bodyPr/>
          <a:lstStyle>
            <a:lvl1pPr>
              <a:defRPr/>
            </a:lvl1pPr>
          </a:lstStyle>
          <a:p>
            <a:pPr>
              <a:defRPr/>
            </a:pPr>
            <a:fld id="{3CA200C0-31F3-4F8B-84FF-2184954C6622}" type="slidenum">
              <a:rPr lang="en-US"/>
              <a:pPr>
                <a:defRPr/>
              </a:pPr>
              <a:t>‹#›</a:t>
            </a:fld>
            <a:endParaRPr lang="en-US"/>
          </a:p>
        </p:txBody>
      </p:sp>
    </p:spTree>
    <p:extLst>
      <p:ext uri="{BB962C8B-B14F-4D97-AF65-F5344CB8AC3E}">
        <p14:creationId xmlns:p14="http://schemas.microsoft.com/office/powerpoint/2010/main" val="13291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C42496-2ED4-4F11-A461-C9E03328EA5C}"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55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B188111-DC3B-4A0F-A91D-A74AB4E1AC7E}"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01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913F382-D312-4B92-8550-13F590D9A0E5}"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B71BF-B0D7-4E19-8AEA-052C1CC9D772}" type="datetime1">
              <a:rPr lang="en-US" smtClean="0"/>
              <a:t>3/11/2015</a:t>
            </a:fld>
            <a:endParaRPr lang="en-US"/>
          </a:p>
        </p:txBody>
      </p:sp>
      <p:sp>
        <p:nvSpPr>
          <p:cNvPr id="8" name="Нижний колонтитул 7"/>
          <p:cNvSpPr>
            <a:spLocks noGrp="1"/>
          </p:cNvSpPr>
          <p:nvPr>
            <p:ph type="ftr" sz="quarter" idx="11"/>
          </p:nvPr>
        </p:nvSpPr>
        <p:spPr/>
        <p:txBody>
          <a:bodyPr/>
          <a:lstStyle/>
          <a:p>
            <a:r>
              <a:rPr lang="ru-RU" smtClean="0"/>
              <a:t>Осиновская Дирекция ДСЗН Москвы</a:t>
            </a:r>
            <a:endParaRPr lang="en-US"/>
          </a:p>
        </p:txBody>
      </p:sp>
      <p:sp>
        <p:nvSpPr>
          <p:cNvPr id="9" name="Номер слайда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15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55129B8-22EE-49FE-8C6F-CE8F9F361E7F}"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5" name="Номер слайда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74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B8C54F-ECFA-45AA-8D28-3D93430CA55F}"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4" name="Номер слайда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40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7F023795-BFAD-434C-B7AC-140E9F425442}"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62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B71EA0E0-715D-4490-864D-99888DA92593}"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78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57C38E-7225-41EF-A633-583AB68A3510}" type="datetime1">
              <a:rPr lang="en-US" smtClean="0"/>
              <a:t>3/11/2015</a:t>
            </a:fld>
            <a:endParaRPr lang="en-US"/>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ru-RU" smtClean="0"/>
              <a:t>Осиновская Дирекция ДСЗН Москвы</a:t>
            </a:r>
            <a:endParaRPr lang="en-US"/>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99189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895599"/>
          </a:xfrm>
        </p:spPr>
        <p:txBody>
          <a:bodyPr/>
          <a:lstStyle/>
          <a:p>
            <a:r>
              <a:rPr lang="ru-RU" sz="4800" b="1" dirty="0" smtClean="0"/>
              <a:t>4. </a:t>
            </a:r>
            <a:r>
              <a:rPr lang="ru-RU" sz="4800" b="1" dirty="0">
                <a:effectLst/>
              </a:rPr>
              <a:t>Зона целевого назначения здания </a:t>
            </a:r>
            <a:r>
              <a:rPr lang="ru-RU" sz="4800" dirty="0">
                <a:effectLst/>
              </a:rPr>
              <a:t>(целевого посещения объекта)</a:t>
            </a:r>
            <a:endParaRPr lang="ru-RU" sz="4800" dirty="0"/>
          </a:p>
        </p:txBody>
      </p:sp>
      <p:sp>
        <p:nvSpPr>
          <p:cNvPr id="4" name="TextBox 3"/>
          <p:cNvSpPr txBox="1"/>
          <p:nvPr/>
        </p:nvSpPr>
        <p:spPr>
          <a:xfrm>
            <a:off x="701040" y="3657600"/>
            <a:ext cx="7543800" cy="2585323"/>
          </a:xfrm>
          <a:prstGeom prst="rect">
            <a:avLst/>
          </a:prstGeom>
          <a:solidFill>
            <a:schemeClr val="bg1"/>
          </a:solidFill>
        </p:spPr>
        <p:txBody>
          <a:bodyPr wrap="square" rtlCol="0">
            <a:spAutoFit/>
          </a:bodyPr>
          <a:lstStyle/>
          <a:p>
            <a:r>
              <a:rPr lang="ru-RU" sz="2400" dirty="0" smtClean="0"/>
              <a:t>Требования к  функциональным зонам в </a:t>
            </a:r>
          </a:p>
          <a:p>
            <a:r>
              <a:rPr lang="ru-RU" sz="2400" dirty="0" smtClean="0"/>
              <a:t>СНиП 35-01.2001 «Доступность зданий и сооружений для МГН» в разделе  «Зоны обслуживания посетителей в общественных зданиях» </a:t>
            </a:r>
          </a:p>
          <a:p>
            <a:pPr lvl="0"/>
            <a:r>
              <a:rPr lang="ru-RU" sz="2400" dirty="0" smtClean="0"/>
              <a:t>СП 35-103 О</a:t>
            </a:r>
            <a:r>
              <a:rPr lang="ru-RU" sz="2400" dirty="0" smtClean="0">
                <a:solidFill>
                  <a:prstClr val="black"/>
                </a:solidFill>
              </a:rPr>
              <a:t>бщественные здания и сооружения, доступные маломобильным посетителям</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90600"/>
          </a:xfrm>
        </p:spPr>
        <p:txBody>
          <a:bodyPr/>
          <a:lstStyle/>
          <a:p>
            <a:r>
              <a:rPr lang="ru-RU" sz="4800" b="1" dirty="0" smtClean="0"/>
              <a:t>Зальная форма обслуживания</a:t>
            </a:r>
            <a:endParaRPr lang="ru-RU" sz="4800" b="1" dirty="0"/>
          </a:p>
        </p:txBody>
      </p:sp>
      <p:sp>
        <p:nvSpPr>
          <p:cNvPr id="3" name="Объект 2"/>
          <p:cNvSpPr>
            <a:spLocks noGrp="1"/>
          </p:cNvSpPr>
          <p:nvPr>
            <p:ph idx="1"/>
          </p:nvPr>
        </p:nvSpPr>
        <p:spPr>
          <a:xfrm>
            <a:off x="609316" y="1460217"/>
            <a:ext cx="7886700" cy="4863152"/>
          </a:xfrm>
        </p:spPr>
        <p:txBody>
          <a:bodyPr>
            <a:normAutofit/>
          </a:bodyPr>
          <a:lstStyle/>
          <a:p>
            <a:r>
              <a:rPr lang="ru-RU" sz="2800" dirty="0">
                <a:solidFill>
                  <a:schemeClr val="tx1"/>
                </a:solidFill>
              </a:rPr>
              <a:t>в учреждениях культуры (театральный, концертный зал, зал музея</a:t>
            </a:r>
            <a:r>
              <a:rPr lang="ru-RU" sz="2800" dirty="0" smtClean="0">
                <a:solidFill>
                  <a:schemeClr val="tx1"/>
                </a:solidFill>
              </a:rPr>
              <a:t>),</a:t>
            </a:r>
          </a:p>
          <a:p>
            <a:r>
              <a:rPr lang="ru-RU" sz="2800" dirty="0" smtClean="0">
                <a:solidFill>
                  <a:schemeClr val="tx1"/>
                </a:solidFill>
              </a:rPr>
              <a:t> </a:t>
            </a:r>
            <a:r>
              <a:rPr lang="ru-RU" sz="2800" dirty="0">
                <a:solidFill>
                  <a:schemeClr val="tx1"/>
                </a:solidFill>
              </a:rPr>
              <a:t>на объектах транспортной инфраструктуры (залы ожидания на железнодорожном и автовокзале, в аэропорту), </a:t>
            </a:r>
            <a:endParaRPr lang="ru-RU" sz="2800" dirty="0" smtClean="0">
              <a:solidFill>
                <a:schemeClr val="tx1"/>
              </a:solidFill>
            </a:endParaRPr>
          </a:p>
          <a:p>
            <a:r>
              <a:rPr lang="ru-RU" sz="2800" dirty="0" smtClean="0">
                <a:solidFill>
                  <a:schemeClr val="tx1"/>
                </a:solidFill>
              </a:rPr>
              <a:t>на </a:t>
            </a:r>
            <a:r>
              <a:rPr lang="ru-RU" sz="2800" dirty="0">
                <a:solidFill>
                  <a:schemeClr val="tx1"/>
                </a:solidFill>
              </a:rPr>
              <a:t>физкультурно-оздоровительных и спортивных объектах (спортивный, тренажерный зал), </a:t>
            </a:r>
            <a:endParaRPr lang="ru-RU" sz="2800" dirty="0" smtClean="0">
              <a:solidFill>
                <a:schemeClr val="tx1"/>
              </a:solidFill>
            </a:endParaRPr>
          </a:p>
          <a:p>
            <a:r>
              <a:rPr lang="ru-RU" sz="2800" dirty="0" smtClean="0">
                <a:solidFill>
                  <a:schemeClr val="tx1"/>
                </a:solidFill>
              </a:rPr>
              <a:t>в </a:t>
            </a:r>
            <a:r>
              <a:rPr lang="ru-RU" sz="2800" dirty="0">
                <a:solidFill>
                  <a:schemeClr val="tx1"/>
                </a:solidFill>
              </a:rPr>
              <a:t>учреждениях образования (лекционный зал), </a:t>
            </a:r>
            <a:endParaRPr lang="ru-RU" sz="2800" dirty="0" smtClean="0">
              <a:solidFill>
                <a:schemeClr val="tx1"/>
              </a:solidFill>
            </a:endParaRPr>
          </a:p>
          <a:p>
            <a:r>
              <a:rPr lang="ru-RU" sz="2800" dirty="0" smtClean="0">
                <a:solidFill>
                  <a:schemeClr val="tx1"/>
                </a:solidFill>
              </a:rPr>
              <a:t>в </a:t>
            </a:r>
            <a:r>
              <a:rPr lang="ru-RU" sz="2800" dirty="0">
                <a:solidFill>
                  <a:schemeClr val="tx1"/>
                </a:solidFill>
              </a:rPr>
              <a:t>учреждениях торговли и общественного питания (зал для посетителей, торговый зал).</a:t>
            </a:r>
          </a:p>
        </p:txBody>
      </p:sp>
      <p:sp>
        <p:nvSpPr>
          <p:cNvPr id="4" name="Дата 3"/>
          <p:cNvSpPr>
            <a:spLocks noGrp="1"/>
          </p:cNvSpPr>
          <p:nvPr>
            <p:ph type="dt" sz="half" idx="10"/>
          </p:nvPr>
        </p:nvSpPr>
        <p:spPr/>
        <p:txBody>
          <a:bodyPr/>
          <a:lstStyle/>
          <a:p>
            <a:fld id="{A4BFD427-A835-4E23-90A0-884CC7D69E0F}"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78578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ctr">
              <a:lnSpc>
                <a:spcPct val="100000"/>
              </a:lnSpc>
            </a:pPr>
            <a:r>
              <a:rPr lang="ru-RU" sz="2800" b="1" dirty="0">
                <a:effectLst/>
                <a:latin typeface="Arial"/>
                <a:ea typeface="Times New Roman"/>
              </a:rPr>
              <a:t>Зал  </a:t>
            </a:r>
            <a:r>
              <a:rPr lang="ru-RU" sz="2800" dirty="0">
                <a:effectLst/>
                <a:latin typeface="Arial"/>
                <a:ea typeface="Times New Roman"/>
              </a:rPr>
              <a:t>(с фиксированными местами </a:t>
            </a:r>
            <a:r>
              <a:rPr lang="ru-RU" sz="2800" dirty="0" smtClean="0">
                <a:effectLst/>
                <a:latin typeface="Arial"/>
                <a:ea typeface="Times New Roman"/>
              </a:rPr>
              <a:t>вместимостью </a:t>
            </a:r>
            <a:r>
              <a:rPr lang="ru-RU" sz="2800" dirty="0">
                <a:effectLst/>
                <a:latin typeface="Arial"/>
                <a:ea typeface="Times New Roman"/>
              </a:rPr>
              <a:t>более 50 мест)</a:t>
            </a:r>
            <a:r>
              <a:rPr lang="ru-RU" sz="2800" b="1" dirty="0">
                <a:effectLst/>
                <a:latin typeface="Arial"/>
                <a:ea typeface="Times New Roman"/>
              </a:rPr>
              <a:t> </a:t>
            </a:r>
            <a:endParaRPr lang="ru-RU" sz="2800" dirty="0"/>
          </a:p>
        </p:txBody>
      </p:sp>
      <p:sp>
        <p:nvSpPr>
          <p:cNvPr id="6" name="Дата 5"/>
          <p:cNvSpPr>
            <a:spLocks noGrp="1"/>
          </p:cNvSpPr>
          <p:nvPr>
            <p:ph type="dt" sz="half" idx="10"/>
          </p:nvPr>
        </p:nvSpPr>
        <p:spPr/>
        <p:txBody>
          <a:bodyPr/>
          <a:lstStyle/>
          <a:p>
            <a:fld id="{5E1DA32D-06BF-4EE4-AB0C-C58AAE7F2858}" type="datetime1">
              <a:rPr lang="en-US" smtClean="0"/>
              <a:t>3/11/2015</a:t>
            </a:fld>
            <a:endParaRPr lang="en-US"/>
          </a:p>
        </p:txBody>
      </p:sp>
      <p:sp>
        <p:nvSpPr>
          <p:cNvPr id="9" name="Нижний колонтитул 8"/>
          <p:cNvSpPr>
            <a:spLocks noGrp="1"/>
          </p:cNvSpPr>
          <p:nvPr>
            <p:ph type="ftr" sz="quarter" idx="11"/>
          </p:nvPr>
        </p:nvSpPr>
        <p:spPr/>
        <p:txBody>
          <a:bodyPr/>
          <a:lstStyle/>
          <a:p>
            <a:r>
              <a:rPr lang="ru-RU" smtClean="0"/>
              <a:t>Осиновская Дирекция ДСЗН Москвы</a:t>
            </a:r>
            <a:endParaRPr lang="en-US"/>
          </a:p>
        </p:txBody>
      </p:sp>
      <p:sp>
        <p:nvSpPr>
          <p:cNvPr id="10" name="Номер слайда 9"/>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Picture 2" descr="C:\Users\Astra\Pictures\зал зрит.jpg"/>
          <p:cNvPicPr>
            <a:picLocks noChangeAspect="1" noChangeArrowheads="1"/>
          </p:cNvPicPr>
          <p:nvPr/>
        </p:nvPicPr>
        <p:blipFill>
          <a:blip r:embed="rId2" cstate="print"/>
          <a:srcRect/>
          <a:stretch>
            <a:fillRect/>
          </a:stretch>
        </p:blipFill>
        <p:spPr bwMode="auto">
          <a:xfrm>
            <a:off x="664029" y="3787239"/>
            <a:ext cx="2705100" cy="2581275"/>
          </a:xfrm>
          <a:prstGeom prst="rect">
            <a:avLst/>
          </a:prstGeom>
          <a:noFill/>
        </p:spPr>
      </p:pic>
      <p:pic>
        <p:nvPicPr>
          <p:cNvPr id="5" name="Picture 2" descr="E:\объекты фото\театры все\театры 2\с отчетами\Оперного  пения\лож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09601"/>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SDC10599"/>
          <p:cNvPicPr/>
          <p:nvPr/>
        </p:nvPicPr>
        <p:blipFill>
          <a:blip r:embed="rId4"/>
          <a:srcRect t="15748"/>
          <a:stretch>
            <a:fillRect/>
          </a:stretch>
        </p:blipFill>
        <p:spPr bwMode="auto">
          <a:xfrm>
            <a:off x="4013579" y="1591404"/>
            <a:ext cx="2444371" cy="2189897"/>
          </a:xfrm>
          <a:prstGeom prst="rect">
            <a:avLst/>
          </a:prstGeom>
          <a:noFill/>
          <a:ln w="9525">
            <a:noFill/>
            <a:miter lim="800000"/>
            <a:headEnd/>
            <a:tailEnd/>
          </a:ln>
        </p:spPr>
      </p:pic>
      <p:pic>
        <p:nvPicPr>
          <p:cNvPr id="12" name="Рисунок 11" descr="C:\Users\User\Pictures\театр.png"/>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002472"/>
            <a:ext cx="2803516" cy="2347941"/>
          </a:xfrm>
          <a:prstGeom prst="rect">
            <a:avLst/>
          </a:prstGeom>
          <a:noFill/>
          <a:ln>
            <a:noFill/>
          </a:ln>
        </p:spPr>
      </p:pic>
    </p:spTree>
    <p:extLst>
      <p:ext uri="{BB962C8B-B14F-4D97-AF65-F5344CB8AC3E}">
        <p14:creationId xmlns:p14="http://schemas.microsoft.com/office/powerpoint/2010/main" val="140181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pPr algn="ctr"/>
            <a:r>
              <a:rPr lang="ru-RU" sz="3600" b="1" dirty="0" smtClean="0"/>
              <a:t>Зал с нефиксированными сидениями</a:t>
            </a:r>
            <a:endParaRPr lang="ru-RU" sz="3600" b="1" dirty="0"/>
          </a:p>
        </p:txBody>
      </p:sp>
      <p:pic>
        <p:nvPicPr>
          <p:cNvPr id="10" name="Объект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1894682"/>
            <a:ext cx="3886200" cy="2914650"/>
          </a:xfrm>
        </p:spPr>
      </p:pic>
      <p:sp>
        <p:nvSpPr>
          <p:cNvPr id="9" name="Объект 8"/>
          <p:cNvSpPr>
            <a:spLocks noGrp="1"/>
          </p:cNvSpPr>
          <p:nvPr>
            <p:ph sz="half" idx="2"/>
          </p:nvPr>
        </p:nvSpPr>
        <p:spPr/>
        <p:txBody>
          <a:bodyPr>
            <a:normAutofit/>
          </a:bodyPr>
          <a:lstStyle/>
          <a:p>
            <a:pPr marL="0" indent="0">
              <a:buNone/>
            </a:pPr>
            <a:r>
              <a:rPr lang="ru-RU" sz="3200" dirty="0" smtClean="0"/>
              <a:t>Места для колясочников можно образовать, убрав часть стульев. Количество мест определяется путями эвакуации</a:t>
            </a:r>
            <a:endParaRPr lang="ru-RU" sz="3200" dirty="0"/>
          </a:p>
        </p:txBody>
      </p:sp>
      <p:sp>
        <p:nvSpPr>
          <p:cNvPr id="4" name="Дата 3"/>
          <p:cNvSpPr>
            <a:spLocks noGrp="1"/>
          </p:cNvSpPr>
          <p:nvPr>
            <p:ph type="dt" sz="half" idx="10"/>
          </p:nvPr>
        </p:nvSpPr>
        <p:spPr/>
        <p:txBody>
          <a:bodyPr/>
          <a:lstStyle/>
          <a:p>
            <a:fld id="{0FC42496-2ED4-4F11-A461-C9E03328EA5C}"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6214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Места для слабослышащих</a:t>
            </a:r>
            <a:endParaRPr lang="ru-RU" sz="4000" b="1" dirty="0"/>
          </a:p>
        </p:txBody>
      </p:sp>
      <p:sp>
        <p:nvSpPr>
          <p:cNvPr id="4" name="Дата 3"/>
          <p:cNvSpPr>
            <a:spLocks noGrp="1"/>
          </p:cNvSpPr>
          <p:nvPr>
            <p:ph type="dt" sz="half" idx="10"/>
          </p:nvPr>
        </p:nvSpPr>
        <p:spPr/>
        <p:txBody>
          <a:bodyPr/>
          <a:lstStyle/>
          <a:p>
            <a:fld id="{0FC42496-2ED4-4F11-A461-C9E03328EA5C}"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13</a:t>
            </a:fld>
            <a:endParaRPr lang="en-US"/>
          </a:p>
        </p:txBody>
      </p:sp>
      <p:pic>
        <p:nvPicPr>
          <p:cNvPr id="7"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8345" t="64548" r="36079" b="18345"/>
          <a:stretch/>
        </p:blipFill>
        <p:spPr bwMode="auto">
          <a:xfrm>
            <a:off x="4590197" y="5619618"/>
            <a:ext cx="3925153" cy="10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549251"/>
            <a:ext cx="6255996" cy="3090159"/>
          </a:xfrm>
          <a:prstGeom prst="rect">
            <a:avLst/>
          </a:prstGeom>
        </p:spPr>
      </p:pic>
      <p:sp>
        <p:nvSpPr>
          <p:cNvPr id="11" name="TextBox 10"/>
          <p:cNvSpPr txBox="1"/>
          <p:nvPr/>
        </p:nvSpPr>
        <p:spPr>
          <a:xfrm>
            <a:off x="1143000" y="1264330"/>
            <a:ext cx="7620000" cy="1077218"/>
          </a:xfrm>
          <a:prstGeom prst="rect">
            <a:avLst/>
          </a:prstGeom>
          <a:noFill/>
        </p:spPr>
        <p:txBody>
          <a:bodyPr wrap="square" rtlCol="0">
            <a:spAutoFit/>
          </a:bodyPr>
          <a:lstStyle/>
          <a:p>
            <a:r>
              <a:rPr lang="ru-RU" sz="3200" dirty="0" smtClean="0"/>
              <a:t>В залах со звукоусилением применять индукционный контур</a:t>
            </a:r>
            <a:endParaRPr lang="ru-RU" sz="3200" dirty="0"/>
          </a:p>
        </p:txBody>
      </p:sp>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03" t="48437" r="36862" b="24345"/>
          <a:stretch/>
        </p:blipFill>
        <p:spPr bwMode="auto">
          <a:xfrm>
            <a:off x="552450" y="2479317"/>
            <a:ext cx="986157" cy="115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70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399"/>
            <a:ext cx="8229600" cy="1268411"/>
          </a:xfrm>
        </p:spPr>
        <p:txBody>
          <a:bodyPr>
            <a:normAutofit/>
          </a:bodyPr>
          <a:lstStyle/>
          <a:p>
            <a:pPr algn="ctr"/>
            <a:r>
              <a:rPr lang="ru-RU" sz="4000" b="1" dirty="0" smtClean="0"/>
              <a:t>Залы </a:t>
            </a:r>
            <a:r>
              <a:rPr lang="ru-RU" sz="4000" b="1" dirty="0"/>
              <a:t>ожидания на железнодорожном и автовокзале, в аэропорту</a:t>
            </a:r>
          </a:p>
        </p:txBody>
      </p:sp>
      <p:pic>
        <p:nvPicPr>
          <p:cNvPr id="4098" name="Picture 2" descr="J:\работа\заграница\берлин инвалиды 2011\P1160862.JPG"/>
          <p:cNvPicPr>
            <a:picLocks noGrp="1" noChangeAspect="1" noChangeArrowheads="1"/>
          </p:cNvPicPr>
          <p:nvPr>
            <p:ph sz="half" idx="2"/>
          </p:nvPr>
        </p:nvPicPr>
        <p:blipFill>
          <a:blip r:embed="rId2" cstate="print"/>
          <a:stretch>
            <a:fillRect/>
          </a:stretch>
        </p:blipFill>
        <p:spPr bwMode="auto">
          <a:xfrm>
            <a:off x="628650" y="3704181"/>
            <a:ext cx="3691435" cy="2769260"/>
          </a:xfrm>
          <a:prstGeom prst="rect">
            <a:avLst/>
          </a:prstGeom>
          <a:noFill/>
        </p:spPr>
      </p:pic>
      <p:sp>
        <p:nvSpPr>
          <p:cNvPr id="2" name="Дата 1"/>
          <p:cNvSpPr>
            <a:spLocks noGrp="1"/>
          </p:cNvSpPr>
          <p:nvPr>
            <p:ph type="dt" sz="half" idx="10"/>
          </p:nvPr>
        </p:nvSpPr>
        <p:spPr/>
        <p:txBody>
          <a:bodyPr/>
          <a:lstStyle/>
          <a:p>
            <a:fld id="{9B2A5609-E9EF-4D15-A0B1-A91AB695371F}"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14</a:t>
            </a:fld>
            <a:endParaRPr lang="en-US"/>
          </a:p>
        </p:txBody>
      </p:sp>
      <p:sp>
        <p:nvSpPr>
          <p:cNvPr id="5" name="Content Placeholder 4"/>
          <p:cNvSpPr>
            <a:spLocks noGrp="1"/>
          </p:cNvSpPr>
          <p:nvPr>
            <p:ph sz="half" idx="1"/>
          </p:nvPr>
        </p:nvSpPr>
        <p:spPr>
          <a:xfrm>
            <a:off x="4662985" y="5234032"/>
            <a:ext cx="3886200" cy="1122319"/>
          </a:xfrm>
        </p:spPr>
        <p:txBody>
          <a:bodyPr/>
          <a:lstStyle/>
          <a:p>
            <a:pPr>
              <a:buNone/>
            </a:pPr>
            <a:r>
              <a:rPr lang="ru-RU" dirty="0" smtClean="0">
                <a:solidFill>
                  <a:schemeClr val="tx1"/>
                </a:solidFill>
              </a:rPr>
              <a:t>Место для кресла-коляски  (свободная зона) не предусмотрено</a:t>
            </a:r>
            <a:endParaRPr lang="ru-RU" dirty="0">
              <a:solidFill>
                <a:schemeClr val="tx1"/>
              </a:solidFill>
            </a:endParaRPr>
          </a:p>
        </p:txBody>
      </p:sp>
      <p:sp>
        <p:nvSpPr>
          <p:cNvPr id="8" name="Прямоугольник 7"/>
          <p:cNvSpPr/>
          <p:nvPr/>
        </p:nvSpPr>
        <p:spPr>
          <a:xfrm>
            <a:off x="151074" y="2260780"/>
            <a:ext cx="8557335" cy="1409617"/>
          </a:xfrm>
          <a:prstGeom prst="rect">
            <a:avLst/>
          </a:prstGeom>
        </p:spPr>
        <p:txBody>
          <a:bodyPr wrap="square">
            <a:spAutoFit/>
          </a:bodyPr>
          <a:lstStyle/>
          <a:p>
            <a:pPr indent="342900" algn="just">
              <a:lnSpc>
                <a:spcPct val="107000"/>
              </a:lnSpc>
              <a:spcAft>
                <a:spcPts val="0"/>
              </a:spcAft>
            </a:pPr>
            <a:r>
              <a:rPr lang="ru-RU" sz="2000" dirty="0" smtClean="0">
                <a:latin typeface="Calibri" panose="020F0502020204030204" pitchFamily="34" charset="0"/>
                <a:ea typeface="Times New Roman" panose="02020603050405020304" pitchFamily="18" charset="0"/>
                <a:cs typeface="Times New Roman" panose="02020603050405020304" pitchFamily="18" charset="0"/>
              </a:rPr>
              <a:t>СП 59.13330 7.4.11</a:t>
            </a:r>
            <a:r>
              <a:rPr lang="ru-RU" sz="2000" dirty="0">
                <a:latin typeface="Calibri" panose="020F0502020204030204" pitchFamily="34" charset="0"/>
                <a:ea typeface="Times New Roman" panose="02020603050405020304" pitchFamily="18" charset="0"/>
                <a:cs typeface="Times New Roman" panose="02020603050405020304" pitchFamily="18" charset="0"/>
              </a:rPr>
              <a:t>. Площадь зон отдыха и ожидания для МГН в зданиях вокзалов, если она создается, определяется исходя из показателя - </a:t>
            </a:r>
            <a:r>
              <a:rPr lang="ru-RU" sz="2000" b="1" dirty="0">
                <a:latin typeface="Calibri" panose="020F0502020204030204" pitchFamily="34" charset="0"/>
                <a:ea typeface="Times New Roman" panose="02020603050405020304" pitchFamily="18" charset="0"/>
                <a:cs typeface="Times New Roman" panose="02020603050405020304" pitchFamily="18" charset="0"/>
              </a:rPr>
              <a:t>2,1 м2 </a:t>
            </a:r>
            <a:r>
              <a:rPr lang="ru-RU" sz="2000" dirty="0">
                <a:latin typeface="Calibri" panose="020F0502020204030204" pitchFamily="34" charset="0"/>
                <a:ea typeface="Times New Roman" panose="02020603050405020304" pitchFamily="18" charset="0"/>
                <a:cs typeface="Times New Roman" panose="02020603050405020304" pitchFamily="18" charset="0"/>
              </a:rPr>
              <a:t>на одно место. Часть диванов или скамей для сидения в залах следует располагать на расстоянии не менее 2,7 м напротив друг друга.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183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sz="4800" b="1" dirty="0" smtClean="0"/>
              <a:t>Спортивные объекты</a:t>
            </a:r>
            <a:endParaRPr lang="ru-RU" sz="4800" b="1" dirty="0"/>
          </a:p>
        </p:txBody>
      </p:sp>
      <p:pic>
        <p:nvPicPr>
          <p:cNvPr id="2051" name="Picture 3" descr="J:\работа\Мои рисунки2\зона обслуживания\каток.JPG"/>
          <p:cNvPicPr>
            <a:picLocks noGrp="1" noChangeAspect="1" noChangeArrowheads="1"/>
          </p:cNvPicPr>
          <p:nvPr>
            <p:ph sz="half" idx="1"/>
          </p:nvPr>
        </p:nvPicPr>
        <p:blipFill>
          <a:blip r:embed="rId2" cstate="print"/>
          <a:srcRect/>
          <a:stretch>
            <a:fillRect/>
          </a:stretch>
        </p:blipFill>
        <p:spPr bwMode="auto">
          <a:xfrm>
            <a:off x="3200400" y="1676400"/>
            <a:ext cx="2667000" cy="2000250"/>
          </a:xfrm>
          <a:prstGeom prst="rect">
            <a:avLst/>
          </a:prstGeom>
          <a:noFill/>
        </p:spPr>
      </p:pic>
      <p:pic>
        <p:nvPicPr>
          <p:cNvPr id="2050" name="Picture 2" descr="J:\работа\Мои рисунки2\зона обслуживания\P1020340.JPG"/>
          <p:cNvPicPr>
            <a:picLocks noGrp="1" noChangeAspect="1" noChangeArrowheads="1"/>
          </p:cNvPicPr>
          <p:nvPr>
            <p:ph sz="half" idx="2"/>
          </p:nvPr>
        </p:nvPicPr>
        <p:blipFill>
          <a:blip r:embed="rId3" cstate="print"/>
          <a:srcRect/>
          <a:stretch>
            <a:fillRect/>
          </a:stretch>
        </p:blipFill>
        <p:spPr bwMode="auto">
          <a:xfrm>
            <a:off x="304800" y="1676400"/>
            <a:ext cx="2730500" cy="2047875"/>
          </a:xfrm>
          <a:prstGeom prst="rect">
            <a:avLst/>
          </a:prstGeom>
          <a:noFill/>
        </p:spPr>
      </p:pic>
      <p:sp>
        <p:nvSpPr>
          <p:cNvPr id="3" name="Дата 2"/>
          <p:cNvSpPr>
            <a:spLocks noGrp="1"/>
          </p:cNvSpPr>
          <p:nvPr>
            <p:ph type="dt" sz="half" idx="10"/>
          </p:nvPr>
        </p:nvSpPr>
        <p:spPr/>
        <p:txBody>
          <a:bodyPr/>
          <a:lstStyle/>
          <a:p>
            <a:fld id="{35A61C20-3C96-4160-B849-FAE33CA96142}"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8" name="Номер слайда 7"/>
          <p:cNvSpPr>
            <a:spLocks noGrp="1"/>
          </p:cNvSpPr>
          <p:nvPr>
            <p:ph type="sldNum" sz="quarter" idx="12"/>
          </p:nvPr>
        </p:nvSpPr>
        <p:spPr/>
        <p:txBody>
          <a:bodyPr/>
          <a:lstStyle/>
          <a:p>
            <a:fld id="{B6F15528-21DE-4FAA-801E-634DDDAF4B2B}" type="slidenum">
              <a:rPr lang="en-US" smtClean="0"/>
              <a:pPr/>
              <a:t>15</a:t>
            </a:fld>
            <a:endParaRPr lang="en-US"/>
          </a:p>
        </p:txBody>
      </p:sp>
      <p:pic>
        <p:nvPicPr>
          <p:cNvPr id="5" name="Picture 2" descr="J:\работа\объекты фото\ФОК Южнобутовская1\PICT0284.JPG"/>
          <p:cNvPicPr>
            <a:picLocks noChangeAspect="1" noChangeArrowheads="1"/>
          </p:cNvPicPr>
          <p:nvPr/>
        </p:nvPicPr>
        <p:blipFill>
          <a:blip r:embed="rId4" cstate="print"/>
          <a:srcRect/>
          <a:stretch>
            <a:fillRect/>
          </a:stretch>
        </p:blipFill>
        <p:spPr bwMode="auto">
          <a:xfrm>
            <a:off x="304800" y="3962400"/>
            <a:ext cx="2986698" cy="1941354"/>
          </a:xfrm>
          <a:prstGeom prst="rect">
            <a:avLst/>
          </a:prstGeom>
          <a:noFill/>
        </p:spPr>
      </p:pic>
      <p:pic>
        <p:nvPicPr>
          <p:cNvPr id="6" name="Picture 3" descr="J:\работа\объекты фото\ФОК Перовская вл. 37а\IMAG0150.jpg"/>
          <p:cNvPicPr>
            <a:picLocks noChangeAspect="1" noChangeArrowheads="1"/>
          </p:cNvPicPr>
          <p:nvPr/>
        </p:nvPicPr>
        <p:blipFill>
          <a:blip r:embed="rId5" cstate="print"/>
          <a:srcRect/>
          <a:stretch>
            <a:fillRect/>
          </a:stretch>
        </p:blipFill>
        <p:spPr bwMode="auto">
          <a:xfrm>
            <a:off x="6222072" y="3996605"/>
            <a:ext cx="2653986" cy="1998680"/>
          </a:xfrm>
          <a:prstGeom prst="rect">
            <a:avLst/>
          </a:prstGeom>
          <a:noFill/>
        </p:spPr>
      </p:pic>
      <p:pic>
        <p:nvPicPr>
          <p:cNvPr id="1026" name="Picture 2" descr="J:\работа\Мои рисунки2\подъемники\бассейн\ФОК_,_подъемники_2.JPG"/>
          <p:cNvPicPr>
            <a:picLocks noChangeAspect="1" noChangeArrowheads="1"/>
          </p:cNvPicPr>
          <p:nvPr/>
        </p:nvPicPr>
        <p:blipFill>
          <a:blip r:embed="rId6" cstate="print"/>
          <a:srcRect/>
          <a:stretch>
            <a:fillRect/>
          </a:stretch>
        </p:blipFill>
        <p:spPr bwMode="auto">
          <a:xfrm>
            <a:off x="3429000" y="3980563"/>
            <a:ext cx="2686050" cy="2014722"/>
          </a:xfrm>
          <a:prstGeom prst="rect">
            <a:avLst/>
          </a:prstGeom>
          <a:noFill/>
        </p:spPr>
      </p:pic>
      <p:pic>
        <p:nvPicPr>
          <p:cNvPr id="11" name="Объект 7"/>
          <p:cNvPicPr>
            <a:picLocks noChangeAspect="1"/>
          </p:cNvPicPr>
          <p:nvPr/>
        </p:nvPicPr>
        <p:blipFill rotWithShape="1">
          <a:blip r:embed="rId7" cstate="print">
            <a:extLst>
              <a:ext uri="{28A0092B-C50C-407E-A947-70E740481C1C}">
                <a14:useLocalDpi xmlns:a14="http://schemas.microsoft.com/office/drawing/2010/main" val="0"/>
              </a:ext>
            </a:extLst>
          </a:blip>
          <a:srcRect l="38585" t="5069"/>
          <a:stretch/>
        </p:blipFill>
        <p:spPr>
          <a:xfrm rot="5400000">
            <a:off x="6277107" y="1425264"/>
            <a:ext cx="2226046" cy="25806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57200" y="0"/>
            <a:ext cx="8229600" cy="1066800"/>
          </a:xfrm>
        </p:spPr>
        <p:txBody>
          <a:bodyPr/>
          <a:lstStyle/>
          <a:p>
            <a:r>
              <a:rPr lang="ru-RU" sz="4000" dirty="0" smtClean="0"/>
              <a:t>Прилавочная форма обслуживания</a:t>
            </a:r>
            <a:endParaRPr lang="ru-RU" sz="4000" dirty="0"/>
          </a:p>
        </p:txBody>
      </p:sp>
      <p:sp>
        <p:nvSpPr>
          <p:cNvPr id="9" name="Объект 8"/>
          <p:cNvSpPr>
            <a:spLocks noGrp="1"/>
          </p:cNvSpPr>
          <p:nvPr>
            <p:ph idx="1"/>
          </p:nvPr>
        </p:nvSpPr>
        <p:spPr>
          <a:xfrm>
            <a:off x="457200" y="1066800"/>
            <a:ext cx="8229600" cy="5059363"/>
          </a:xfrm>
        </p:spPr>
        <p:txBody>
          <a:bodyPr>
            <a:normAutofit/>
          </a:bodyPr>
          <a:lstStyle/>
          <a:p>
            <a:r>
              <a:rPr lang="ru-RU" sz="2400" dirty="0">
                <a:solidFill>
                  <a:schemeClr val="tx1"/>
                </a:solidFill>
              </a:rPr>
              <a:t>в учреждениях культуры (кассы кинотеатра, театра, музея</a:t>
            </a:r>
            <a:r>
              <a:rPr lang="ru-RU" sz="2400" dirty="0" smtClean="0">
                <a:solidFill>
                  <a:schemeClr val="tx1"/>
                </a:solidFill>
              </a:rPr>
              <a:t>),</a:t>
            </a:r>
          </a:p>
          <a:p>
            <a:r>
              <a:rPr lang="ru-RU" sz="2400" dirty="0" smtClean="0">
                <a:solidFill>
                  <a:schemeClr val="tx1"/>
                </a:solidFill>
              </a:rPr>
              <a:t> </a:t>
            </a:r>
            <a:r>
              <a:rPr lang="ru-RU" sz="2400" dirty="0">
                <a:solidFill>
                  <a:schemeClr val="tx1"/>
                </a:solidFill>
              </a:rPr>
              <a:t>на объектах транспортной инфраструктуры (кассы по продаже билетов на железнодорожном и автовокзале, в аэропорту), </a:t>
            </a:r>
            <a:endParaRPr lang="ru-RU" sz="2400" dirty="0" smtClean="0">
              <a:solidFill>
                <a:schemeClr val="tx1"/>
              </a:solidFill>
            </a:endParaRPr>
          </a:p>
          <a:p>
            <a:r>
              <a:rPr lang="ru-RU" sz="2400" dirty="0" smtClean="0">
                <a:solidFill>
                  <a:schemeClr val="tx1"/>
                </a:solidFill>
              </a:rPr>
              <a:t>в </a:t>
            </a:r>
            <a:r>
              <a:rPr lang="ru-RU" sz="2400" dirty="0">
                <a:solidFill>
                  <a:schemeClr val="tx1"/>
                </a:solidFill>
              </a:rPr>
              <a:t>учреждениях и организациях </a:t>
            </a:r>
            <a:r>
              <a:rPr lang="ru-RU" sz="2400" dirty="0" smtClean="0">
                <a:solidFill>
                  <a:schemeClr val="tx1"/>
                </a:solidFill>
              </a:rPr>
              <a:t>торговли (</a:t>
            </a:r>
            <a:r>
              <a:rPr lang="ru-RU" sz="2400" dirty="0">
                <a:solidFill>
                  <a:schemeClr val="tx1"/>
                </a:solidFill>
              </a:rPr>
              <a:t>прилавок в магазине, </a:t>
            </a:r>
            <a:r>
              <a:rPr lang="ru-RU" sz="2400" dirty="0" smtClean="0">
                <a:solidFill>
                  <a:schemeClr val="tx1"/>
                </a:solidFill>
              </a:rPr>
              <a:t>киоске), </a:t>
            </a:r>
          </a:p>
          <a:p>
            <a:r>
              <a:rPr lang="ru-RU" sz="2400" dirty="0" smtClean="0">
                <a:solidFill>
                  <a:schemeClr val="tx1"/>
                </a:solidFill>
              </a:rPr>
              <a:t>на </a:t>
            </a:r>
            <a:r>
              <a:rPr lang="ru-RU" sz="2400" dirty="0">
                <a:solidFill>
                  <a:schemeClr val="tx1"/>
                </a:solidFill>
              </a:rPr>
              <a:t>объектах </a:t>
            </a:r>
            <a:r>
              <a:rPr lang="ru-RU" sz="2400" dirty="0" smtClean="0">
                <a:solidFill>
                  <a:schemeClr val="tx1"/>
                </a:solidFill>
              </a:rPr>
              <a:t>связи</a:t>
            </a:r>
            <a:r>
              <a:rPr lang="ru-RU" sz="2400" dirty="0">
                <a:solidFill>
                  <a:schemeClr val="tx1"/>
                </a:solidFill>
              </a:rPr>
              <a:t> </a:t>
            </a:r>
            <a:r>
              <a:rPr lang="ru-RU" sz="2400" dirty="0" smtClean="0">
                <a:solidFill>
                  <a:schemeClr val="tx1"/>
                </a:solidFill>
              </a:rPr>
              <a:t>(на почте), </a:t>
            </a:r>
          </a:p>
          <a:p>
            <a:r>
              <a:rPr lang="ru-RU" sz="2400" dirty="0" smtClean="0">
                <a:solidFill>
                  <a:schemeClr val="tx1"/>
                </a:solidFill>
              </a:rPr>
              <a:t>в </a:t>
            </a:r>
            <a:r>
              <a:rPr lang="ru-RU" sz="2400" dirty="0">
                <a:solidFill>
                  <a:schemeClr val="tx1"/>
                </a:solidFill>
              </a:rPr>
              <a:t>финансово-кредитных организациях </a:t>
            </a:r>
            <a:r>
              <a:rPr lang="ru-RU" sz="2400" dirty="0" smtClean="0">
                <a:solidFill>
                  <a:schemeClr val="tx1"/>
                </a:solidFill>
              </a:rPr>
              <a:t>(в </a:t>
            </a:r>
            <a:r>
              <a:rPr lang="ru-RU" sz="2400" dirty="0">
                <a:solidFill>
                  <a:schemeClr val="tx1"/>
                </a:solidFill>
              </a:rPr>
              <a:t>сберкассе), </a:t>
            </a:r>
            <a:endParaRPr lang="ru-RU" sz="2400" dirty="0" smtClean="0">
              <a:solidFill>
                <a:schemeClr val="tx1"/>
              </a:solidFill>
            </a:endParaRPr>
          </a:p>
          <a:p>
            <a:r>
              <a:rPr lang="ru-RU" sz="2400" dirty="0" smtClean="0">
                <a:solidFill>
                  <a:schemeClr val="tx1"/>
                </a:solidFill>
              </a:rPr>
              <a:t>в </a:t>
            </a:r>
            <a:r>
              <a:rPr lang="ru-RU" sz="2400" dirty="0">
                <a:solidFill>
                  <a:schemeClr val="tx1"/>
                </a:solidFill>
              </a:rPr>
              <a:t>медицинских и иных </a:t>
            </a:r>
            <a:r>
              <a:rPr lang="ru-RU" sz="2400" dirty="0" smtClean="0">
                <a:solidFill>
                  <a:schemeClr val="tx1"/>
                </a:solidFill>
              </a:rPr>
              <a:t>(</a:t>
            </a:r>
            <a:r>
              <a:rPr lang="ru-RU" sz="2400" dirty="0">
                <a:solidFill>
                  <a:schemeClr val="tx1"/>
                </a:solidFill>
              </a:rPr>
              <a:t>регистратура, окно по обслуживанию посетителей в </a:t>
            </a:r>
            <a:r>
              <a:rPr lang="ru-RU" sz="2400" dirty="0" smtClean="0">
                <a:solidFill>
                  <a:schemeClr val="tx1"/>
                </a:solidFill>
              </a:rPr>
              <a:t>аптеке),</a:t>
            </a:r>
          </a:p>
          <a:p>
            <a:r>
              <a:rPr lang="ru-RU" sz="2400" dirty="0" smtClean="0">
                <a:solidFill>
                  <a:schemeClr val="tx1"/>
                </a:solidFill>
              </a:rPr>
              <a:t>в социальных учреждениях,</a:t>
            </a:r>
          </a:p>
          <a:p>
            <a:r>
              <a:rPr lang="ru-RU" sz="2400" dirty="0" smtClean="0">
                <a:solidFill>
                  <a:schemeClr val="tx1"/>
                </a:solidFill>
              </a:rPr>
              <a:t>в </a:t>
            </a:r>
            <a:r>
              <a:rPr lang="ru-RU" sz="2400" dirty="0">
                <a:solidFill>
                  <a:schemeClr val="tx1"/>
                </a:solidFill>
              </a:rPr>
              <a:t>многофункциональном центре</a:t>
            </a:r>
            <a:r>
              <a:rPr lang="ru-RU" sz="2400" dirty="0" smtClean="0">
                <a:solidFill>
                  <a:schemeClr val="tx1"/>
                </a:solidFill>
              </a:rPr>
              <a:t>.</a:t>
            </a:r>
            <a:endParaRPr lang="ru-RU" sz="2400" dirty="0">
              <a:solidFill>
                <a:schemeClr val="tx1"/>
              </a:solidFill>
            </a:endParaRPr>
          </a:p>
          <a:p>
            <a:endParaRPr lang="ru-RU" dirty="0">
              <a:solidFill>
                <a:schemeClr val="tx1"/>
              </a:solidFill>
            </a:endParaRPr>
          </a:p>
        </p:txBody>
      </p:sp>
      <p:sp>
        <p:nvSpPr>
          <p:cNvPr id="4" name="Дата 3"/>
          <p:cNvSpPr>
            <a:spLocks noGrp="1"/>
          </p:cNvSpPr>
          <p:nvPr>
            <p:ph type="dt" sz="half" idx="10"/>
          </p:nvPr>
        </p:nvSpPr>
        <p:spPr/>
        <p:txBody>
          <a:bodyPr/>
          <a:lstStyle/>
          <a:p>
            <a:fld id="{CBBF354D-1870-4A3C-B759-57D86CF05492}"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229689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p:cNvSpPr>
          <p:nvPr>
            <p:ph type="title"/>
          </p:nvPr>
        </p:nvSpPr>
        <p:spPr/>
        <p:txBody>
          <a:bodyPr/>
          <a:lstStyle/>
          <a:p>
            <a:pPr eaLnBrk="1" hangingPunct="1"/>
            <a:r>
              <a:rPr lang="ru-RU" sz="3600" dirty="0" smtClean="0">
                <a:latin typeface="Arial" charset="0"/>
              </a:rPr>
              <a:t>Обслуживание через прилавок</a:t>
            </a:r>
            <a:endParaRPr lang="ru-RU" dirty="0" smtClean="0">
              <a:latin typeface="Arial" charset="0"/>
            </a:endParaRPr>
          </a:p>
        </p:txBody>
      </p:sp>
      <p:sp>
        <p:nvSpPr>
          <p:cNvPr id="2" name="Объект 1"/>
          <p:cNvSpPr>
            <a:spLocks noGrp="1"/>
          </p:cNvSpPr>
          <p:nvPr>
            <p:ph sz="half" idx="1"/>
          </p:nvPr>
        </p:nvSpPr>
        <p:spPr>
          <a:xfrm>
            <a:off x="457200" y="5410200"/>
            <a:ext cx="2514600" cy="715963"/>
          </a:xfrm>
        </p:spPr>
        <p:txBody>
          <a:bodyPr/>
          <a:lstStyle/>
          <a:p>
            <a:endParaRPr lang="ru-RU" dirty="0"/>
          </a:p>
        </p:txBody>
      </p:sp>
      <p:sp>
        <p:nvSpPr>
          <p:cNvPr id="3" name="Дата 2"/>
          <p:cNvSpPr>
            <a:spLocks noGrp="1"/>
          </p:cNvSpPr>
          <p:nvPr>
            <p:ph type="dt" sz="half" idx="10"/>
          </p:nvPr>
        </p:nvSpPr>
        <p:spPr/>
        <p:txBody>
          <a:bodyPr/>
          <a:lstStyle/>
          <a:p>
            <a:pPr>
              <a:defRPr/>
            </a:pPr>
            <a:fld id="{94ECA59B-045D-4E28-A53C-509546BE8C0E}" type="datetime1">
              <a:rPr lang="en-US" smtClean="0"/>
              <a:t>3/11/2015</a:t>
            </a:fld>
            <a:endParaRPr lang="en-US"/>
          </a:p>
        </p:txBody>
      </p:sp>
      <p:sp>
        <p:nvSpPr>
          <p:cNvPr id="5" name="Нижний колонтитул 4"/>
          <p:cNvSpPr>
            <a:spLocks noGrp="1"/>
          </p:cNvSpPr>
          <p:nvPr>
            <p:ph type="ftr" sz="quarter" idx="11"/>
          </p:nvPr>
        </p:nvSpPr>
        <p:spPr/>
        <p:txBody>
          <a:bodyPr/>
          <a:lstStyle/>
          <a:p>
            <a:pPr>
              <a:defRPr/>
            </a:pPr>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pPr>
              <a:defRPr/>
            </a:pPr>
            <a:fld id="{3CA200C0-31F3-4F8B-84FF-2184954C6622}" type="slidenum">
              <a:rPr lang="en-US" smtClean="0"/>
              <a:pPr>
                <a:defRPr/>
              </a:pPr>
              <a:t>17</a:t>
            </a:fld>
            <a:endParaRPr lang="en-US"/>
          </a:p>
        </p:txBody>
      </p:sp>
      <p:pic>
        <p:nvPicPr>
          <p:cNvPr id="4" name="Picture 3" descr="E:\Самара\фото\инф стойк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3650258"/>
            <a:ext cx="20002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Вход-инвалиды-2.JPG"/>
          <p:cNvPicPr>
            <a:picLocks noChangeAspect="1"/>
          </p:cNvPicPr>
          <p:nvPr/>
        </p:nvPicPr>
        <p:blipFill>
          <a:blip r:embed="rId3" cstate="print"/>
          <a:srcRect/>
          <a:stretch>
            <a:fillRect/>
          </a:stretch>
        </p:blipFill>
        <p:spPr bwMode="auto">
          <a:xfrm>
            <a:off x="761999" y="1295400"/>
            <a:ext cx="2668361" cy="2000378"/>
          </a:xfrm>
          <a:prstGeom prst="rect">
            <a:avLst/>
          </a:prstGeom>
          <a:noFill/>
          <a:ln w="9525">
            <a:noFill/>
            <a:miter lim="800000"/>
            <a:headEnd/>
            <a:tailEnd/>
          </a:ln>
        </p:spPr>
      </p:pic>
      <p:sp>
        <p:nvSpPr>
          <p:cNvPr id="9" name="TextBox 8"/>
          <p:cNvSpPr txBox="1"/>
          <p:nvPr/>
        </p:nvSpPr>
        <p:spPr>
          <a:xfrm>
            <a:off x="728352" y="3280926"/>
            <a:ext cx="3048000" cy="369332"/>
          </a:xfrm>
          <a:prstGeom prst="rect">
            <a:avLst/>
          </a:prstGeom>
          <a:noFill/>
        </p:spPr>
        <p:txBody>
          <a:bodyPr wrap="square" rtlCol="0">
            <a:spAutoFit/>
          </a:bodyPr>
          <a:lstStyle/>
          <a:p>
            <a:r>
              <a:rPr lang="ru-RU" dirty="0" smtClean="0"/>
              <a:t>Боковой подход</a:t>
            </a:r>
            <a:endParaRPr lang="ru-RU" dirty="0"/>
          </a:p>
        </p:txBody>
      </p:sp>
      <p:sp>
        <p:nvSpPr>
          <p:cNvPr id="10" name="TextBox 9"/>
          <p:cNvSpPr txBox="1"/>
          <p:nvPr/>
        </p:nvSpPr>
        <p:spPr>
          <a:xfrm>
            <a:off x="2963839" y="6056591"/>
            <a:ext cx="5715000" cy="369332"/>
          </a:xfrm>
          <a:prstGeom prst="rect">
            <a:avLst/>
          </a:prstGeom>
          <a:noFill/>
        </p:spPr>
        <p:txBody>
          <a:bodyPr wrap="square" rtlCol="0">
            <a:spAutoFit/>
          </a:bodyPr>
          <a:lstStyle/>
          <a:p>
            <a:r>
              <a:rPr lang="ru-RU" dirty="0" smtClean="0"/>
              <a:t>Возможно обслуживание при фронтальном подходе</a:t>
            </a:r>
            <a:endParaRPr lang="ru-RU" dirty="0"/>
          </a:p>
        </p:txBody>
      </p:sp>
      <p:pic>
        <p:nvPicPr>
          <p:cNvPr id="11" name="Picture 2" descr="J:\новое пособие\рис СП 101 окончат. Цыганов\обслуживание.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329047"/>
            <a:ext cx="5049088" cy="2349166"/>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C:\Users\User\Pictures\зона обслуживания\P1260250.JPG"/>
          <p:cNvPicPr/>
          <p:nvPr/>
        </p:nvPicPr>
        <p:blipFill rotWithShape="1">
          <a:blip r:embed="rId5" cstate="print">
            <a:extLst>
              <a:ext uri="{28A0092B-C50C-407E-A947-70E740481C1C}">
                <a14:useLocalDpi xmlns:a14="http://schemas.microsoft.com/office/drawing/2010/main" val="0"/>
              </a:ext>
            </a:extLst>
          </a:blip>
          <a:srcRect l="22879" t="27081" r="3342" b="11560"/>
          <a:stretch/>
        </p:blipFill>
        <p:spPr bwMode="auto">
          <a:xfrm>
            <a:off x="5011003" y="4120797"/>
            <a:ext cx="2912745" cy="1816735"/>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chor="ctr"/>
          <a:lstStyle/>
          <a:p>
            <a:r>
              <a:rPr lang="ru-RU" sz="3200" dirty="0" smtClean="0"/>
              <a:t>«Универсальный дизайн»</a:t>
            </a:r>
            <a:endParaRPr lang="en-US" sz="3200" dirty="0" smtClean="0"/>
          </a:p>
        </p:txBody>
      </p:sp>
      <p:pic>
        <p:nvPicPr>
          <p:cNvPr id="9" name="Picture 3" descr="J:\фото\зал для оказания услуг.JPG"/>
          <p:cNvPicPr>
            <a:picLocks noGrp="1" noChangeAspect="1" noChangeArrowheads="1"/>
          </p:cNvPicPr>
          <p:nvPr>
            <p:ph sz="half" idx="2"/>
          </p:nvPr>
        </p:nvPicPr>
        <p:blipFill rotWithShape="1">
          <a:blip r:embed="rId2" cstate="print"/>
          <a:srcRect l="51836" t="35079" r="6191" b="13583"/>
          <a:stretch/>
        </p:blipFill>
        <p:spPr bwMode="auto">
          <a:xfrm>
            <a:off x="3028950" y="1371600"/>
            <a:ext cx="2158188" cy="1979793"/>
          </a:xfrm>
          <a:prstGeom prst="rect">
            <a:avLst/>
          </a:prstGeom>
          <a:noFill/>
        </p:spPr>
      </p:pic>
      <p:pic>
        <p:nvPicPr>
          <p:cNvPr id="10" name="Picture 2" descr="J:\новые пикчи\IMG_2154.JPG"/>
          <p:cNvPicPr>
            <a:picLocks noGrp="1" noChangeAspect="1" noChangeArrowheads="1"/>
          </p:cNvPicPr>
          <p:nvPr>
            <p:ph sz="quarter" idx="4"/>
          </p:nvPr>
        </p:nvPicPr>
        <p:blipFill>
          <a:blip r:embed="rId3" cstate="print"/>
          <a:srcRect/>
          <a:stretch>
            <a:fillRect/>
          </a:stretch>
        </p:blipFill>
        <p:spPr bwMode="auto">
          <a:xfrm>
            <a:off x="5356414" y="3533047"/>
            <a:ext cx="2819400" cy="2114550"/>
          </a:xfrm>
          <a:prstGeom prst="rect">
            <a:avLst/>
          </a:prstGeom>
          <a:noFill/>
        </p:spPr>
      </p:pic>
      <p:sp>
        <p:nvSpPr>
          <p:cNvPr id="2" name="Дата 1"/>
          <p:cNvSpPr>
            <a:spLocks noGrp="1"/>
          </p:cNvSpPr>
          <p:nvPr>
            <p:ph type="dt" sz="half" idx="10"/>
          </p:nvPr>
        </p:nvSpPr>
        <p:spPr/>
        <p:txBody>
          <a:bodyPr/>
          <a:lstStyle/>
          <a:p>
            <a:fld id="{B60CC241-AFC6-4761-9922-E38C1680C377}"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4" name="Номер слайда 3"/>
          <p:cNvSpPr>
            <a:spLocks noGrp="1"/>
          </p:cNvSpPr>
          <p:nvPr>
            <p:ph type="sldNum" sz="quarter" idx="12"/>
          </p:nvPr>
        </p:nvSpPr>
        <p:spPr/>
        <p:txBody>
          <a:bodyPr/>
          <a:lstStyle/>
          <a:p>
            <a:fld id="{B6F15528-21DE-4FAA-801E-634DDDAF4B2B}" type="slidenum">
              <a:rPr lang="en-US" smtClean="0"/>
              <a:pPr/>
              <a:t>18</a:t>
            </a:fld>
            <a:endParaRPr lang="en-US"/>
          </a:p>
        </p:txBody>
      </p:sp>
      <p:pic>
        <p:nvPicPr>
          <p:cNvPr id="2051" name="Picture 3" descr="E:\Мои рисунки\обслуж\P1110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30" y="1371600"/>
            <a:ext cx="2211420" cy="20669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Vera\Desktop\через окно.JPG"/>
          <p:cNvPicPr>
            <a:picLocks noChangeAspect="1" noChangeArrowheads="1"/>
          </p:cNvPicPr>
          <p:nvPr/>
        </p:nvPicPr>
        <p:blipFill rotWithShape="1">
          <a:blip r:embed="rId5" cstate="print">
            <a:lum bright="20000"/>
          </a:blip>
          <a:srcRect l="9985" b="-372"/>
          <a:stretch/>
        </p:blipFill>
        <p:spPr bwMode="auto">
          <a:xfrm>
            <a:off x="474630" y="3574414"/>
            <a:ext cx="2514891" cy="2103890"/>
          </a:xfrm>
          <a:prstGeom prst="rect">
            <a:avLst/>
          </a:prstGeom>
          <a:noFill/>
          <a:ln w="9525">
            <a:noFill/>
            <a:miter lim="800000"/>
            <a:headEnd/>
            <a:tailEnd/>
          </a:ln>
        </p:spPr>
      </p:pic>
      <p:sp>
        <p:nvSpPr>
          <p:cNvPr id="11" name="TextBox 10"/>
          <p:cNvSpPr txBox="1"/>
          <p:nvPr/>
        </p:nvSpPr>
        <p:spPr>
          <a:xfrm>
            <a:off x="3992629" y="5583738"/>
            <a:ext cx="5718420" cy="923330"/>
          </a:xfrm>
          <a:prstGeom prst="rect">
            <a:avLst/>
          </a:prstGeom>
          <a:noFill/>
        </p:spPr>
        <p:txBody>
          <a:bodyPr wrap="square" rtlCol="0">
            <a:spAutoFit/>
          </a:bodyPr>
          <a:lstStyle/>
          <a:p>
            <a:r>
              <a:rPr lang="ru-RU" dirty="0" smtClean="0"/>
              <a:t>Удобно только посетителям без ограничений по здоровью. Требуется специализированное место обслуживания</a:t>
            </a:r>
            <a:endParaRPr lang="ru-RU" dirty="0"/>
          </a:p>
        </p:txBody>
      </p:sp>
      <p:pic>
        <p:nvPicPr>
          <p:cNvPr id="16" name="Рисунок 15" descr="E:\DCIM\126_PANA\P1260135.JPG"/>
          <p:cNvPicPr/>
          <p:nvPr/>
        </p:nvPicPr>
        <p:blipFill rotWithShape="1">
          <a:blip r:embed="rId6" cstate="print">
            <a:extLst>
              <a:ext uri="{28A0092B-C50C-407E-A947-70E740481C1C}">
                <a14:useLocalDpi xmlns:a14="http://schemas.microsoft.com/office/drawing/2010/main" val="0"/>
              </a:ext>
            </a:extLst>
          </a:blip>
          <a:srcRect r="15121" b="-257"/>
          <a:stretch/>
        </p:blipFill>
        <p:spPr bwMode="auto">
          <a:xfrm>
            <a:off x="5527864" y="1314788"/>
            <a:ext cx="2647950" cy="2123733"/>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304800" y="5791200"/>
            <a:ext cx="3429000" cy="369332"/>
          </a:xfrm>
          <a:prstGeom prst="rect">
            <a:avLst/>
          </a:prstGeom>
          <a:noFill/>
        </p:spPr>
        <p:txBody>
          <a:bodyPr wrap="square" rtlCol="0">
            <a:spAutoFit/>
          </a:bodyPr>
          <a:lstStyle/>
          <a:p>
            <a:r>
              <a:rPr lang="ru-RU" dirty="0" smtClean="0"/>
              <a:t>Стоящим людям неудобно</a:t>
            </a:r>
            <a:endParaRPr lang="ru-RU" dirty="0"/>
          </a:p>
        </p:txBody>
      </p:sp>
    </p:spTree>
    <p:extLst>
      <p:ext uri="{BB962C8B-B14F-4D97-AF65-F5344CB8AC3E}">
        <p14:creationId xmlns:p14="http://schemas.microsoft.com/office/powerpoint/2010/main" val="232488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4000" b="1" dirty="0" smtClean="0"/>
              <a:t>Удобный </a:t>
            </a:r>
            <a:r>
              <a:rPr lang="ru-RU" sz="4000" b="1" dirty="0"/>
              <a:t>прием пищи (в обеденных залах или кулуарах при залах)</a:t>
            </a:r>
          </a:p>
        </p:txBody>
      </p:sp>
      <p:pic>
        <p:nvPicPr>
          <p:cNvPr id="6" name="Picture 2" descr="J:\работа\заграница\к Самаре\P1170055.JPG"/>
          <p:cNvPicPr>
            <a:picLocks noGrp="1" noChangeAspect="1" noChangeArrowheads="1"/>
          </p:cNvPicPr>
          <p:nvPr>
            <p:ph sz="half" idx="1"/>
          </p:nvPr>
        </p:nvPicPr>
        <p:blipFill>
          <a:blip r:embed="rId2" cstate="print"/>
          <a:stretch>
            <a:fillRect/>
          </a:stretch>
        </p:blipFill>
        <p:spPr bwMode="auto">
          <a:xfrm>
            <a:off x="352919" y="3687920"/>
            <a:ext cx="2493574" cy="2683414"/>
          </a:xfrm>
          <a:prstGeom prst="rect">
            <a:avLst/>
          </a:prstGeom>
          <a:noFill/>
        </p:spPr>
      </p:pic>
      <p:sp>
        <p:nvSpPr>
          <p:cNvPr id="3" name="Дата 2"/>
          <p:cNvSpPr>
            <a:spLocks noGrp="1"/>
          </p:cNvSpPr>
          <p:nvPr>
            <p:ph type="dt" sz="half" idx="10"/>
          </p:nvPr>
        </p:nvSpPr>
        <p:spPr/>
        <p:txBody>
          <a:bodyPr/>
          <a:lstStyle/>
          <a:p>
            <a:fld id="{268052AC-5EC1-4EBA-B55D-C65B58545F18}"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9" name="Номер слайда 8"/>
          <p:cNvSpPr>
            <a:spLocks noGrp="1"/>
          </p:cNvSpPr>
          <p:nvPr>
            <p:ph type="sldNum" sz="quarter" idx="12"/>
          </p:nvPr>
        </p:nvSpPr>
        <p:spPr/>
        <p:txBody>
          <a:bodyPr/>
          <a:lstStyle/>
          <a:p>
            <a:fld id="{B6F15528-21DE-4FAA-801E-634DDDAF4B2B}" type="slidenum">
              <a:rPr lang="en-US" smtClean="0"/>
              <a:pPr/>
              <a:t>19</a:t>
            </a:fld>
            <a:endParaRPr lang="en-US"/>
          </a:p>
        </p:txBody>
      </p:sp>
      <p:sp>
        <p:nvSpPr>
          <p:cNvPr id="5" name="Rectangle 4"/>
          <p:cNvSpPr/>
          <p:nvPr/>
        </p:nvSpPr>
        <p:spPr>
          <a:xfrm>
            <a:off x="352919" y="1765975"/>
            <a:ext cx="5352062" cy="1846659"/>
          </a:xfrm>
          <a:prstGeom prst="rect">
            <a:avLst/>
          </a:prstGeom>
          <a:solidFill>
            <a:schemeClr val="bg1"/>
          </a:solidFill>
        </p:spPr>
        <p:txBody>
          <a:bodyPr wrap="square">
            <a:spAutoFit/>
          </a:bodyPr>
          <a:lstStyle/>
          <a:p>
            <a:r>
              <a:rPr lang="ru-RU" dirty="0" smtClean="0"/>
              <a:t>    </a:t>
            </a:r>
            <a:r>
              <a:rPr lang="ru-RU" sz="2400" dirty="0" smtClean="0"/>
              <a:t> СНиП 35-01 4.25 В залах предприятий питания посадочные места (столы) для инвалидов следует располагать вблизи от входа, но не в проходной зоне.    </a:t>
            </a:r>
            <a:br>
              <a:rPr lang="ru-RU" sz="2400" dirty="0" smtClean="0"/>
            </a:br>
            <a:endParaRPr lang="ru-RU" dirty="0"/>
          </a:p>
        </p:txBody>
      </p:sp>
      <p:pic>
        <p:nvPicPr>
          <p:cNvPr id="11" name="Объект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25087" y="1600200"/>
            <a:ext cx="2685714" cy="2809524"/>
          </a:xfrm>
        </p:spPr>
      </p:pic>
      <p:pic>
        <p:nvPicPr>
          <p:cNvPr id="7" name="Picture 2" descr="I:\DCIM\123_PANA\P1230434.JPG"/>
          <p:cNvPicPr>
            <a:picLocks noChangeAspect="1" noChangeArrowheads="1"/>
          </p:cNvPicPr>
          <p:nvPr/>
        </p:nvPicPr>
        <p:blipFill>
          <a:blip r:embed="rId4" cstate="print"/>
          <a:srcRect/>
          <a:stretch>
            <a:fillRect/>
          </a:stretch>
        </p:blipFill>
        <p:spPr bwMode="auto">
          <a:xfrm>
            <a:off x="3024401" y="4070351"/>
            <a:ext cx="3048000" cy="2286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ru-RU" sz="4000" dirty="0" smtClean="0"/>
              <a:t>Из Конвенции о правах инвалидов</a:t>
            </a:r>
            <a:endParaRPr lang="ru-RU" sz="4000" dirty="0"/>
          </a:p>
        </p:txBody>
      </p:sp>
      <p:sp>
        <p:nvSpPr>
          <p:cNvPr id="3" name="Content Placeholder 2"/>
          <p:cNvSpPr>
            <a:spLocks noGrp="1"/>
          </p:cNvSpPr>
          <p:nvPr>
            <p:ph idx="1"/>
          </p:nvPr>
        </p:nvSpPr>
        <p:spPr>
          <a:xfrm>
            <a:off x="628650" y="1524000"/>
            <a:ext cx="7886700" cy="4351338"/>
          </a:xfrm>
        </p:spPr>
        <p:txBody>
          <a:bodyPr>
            <a:normAutofit fontScale="92500" lnSpcReduction="10000"/>
          </a:bodyPr>
          <a:lstStyle/>
          <a:p>
            <a:pPr marL="0" indent="0">
              <a:buNone/>
            </a:pPr>
            <a:r>
              <a:rPr lang="ru-RU" sz="2800" dirty="0" smtClean="0">
                <a:solidFill>
                  <a:schemeClr val="tx1"/>
                </a:solidFill>
              </a:rPr>
              <a:t>Все люди, независимо от их функциональных возможностей, включая инвалидов, </a:t>
            </a:r>
            <a:r>
              <a:rPr lang="ru-RU" sz="2800" dirty="0" smtClean="0">
                <a:solidFill>
                  <a:srgbClr val="FF0000"/>
                </a:solidFill>
              </a:rPr>
              <a:t>должны иметь возможность получить одинаковый результат или уровень обслуживания</a:t>
            </a:r>
            <a:r>
              <a:rPr lang="ru-RU" sz="2800" dirty="0" smtClean="0">
                <a:solidFill>
                  <a:schemeClr val="tx1"/>
                </a:solidFill>
              </a:rPr>
              <a:t>. Каждому человеку должна быть предоставлена возможность выбирать предпочтительный способ получения услуги и удобный для него темп. Должны быть выполнены </a:t>
            </a:r>
            <a:r>
              <a:rPr lang="ru-RU" sz="2800" dirty="0" smtClean="0">
                <a:solidFill>
                  <a:srgbClr val="FF0000"/>
                </a:solidFill>
              </a:rPr>
              <a:t>требования к размерам и наличию свободного пространства, чтобы обеспечить возможность удобного подхода</a:t>
            </a:r>
            <a:r>
              <a:rPr lang="ru-RU" sz="2800" dirty="0" smtClean="0">
                <a:solidFill>
                  <a:schemeClr val="tx1"/>
                </a:solidFill>
              </a:rPr>
              <a:t>, доступа, манипуляции и использования для любого пользователя вне зависимости от размеров тела, положения и мобильности.</a:t>
            </a:r>
          </a:p>
          <a:p>
            <a:endParaRPr lang="ru-RU" dirty="0"/>
          </a:p>
        </p:txBody>
      </p:sp>
      <p:sp>
        <p:nvSpPr>
          <p:cNvPr id="4" name="Дата 3"/>
          <p:cNvSpPr>
            <a:spLocks noGrp="1"/>
          </p:cNvSpPr>
          <p:nvPr>
            <p:ph type="dt" sz="half" idx="10"/>
          </p:nvPr>
        </p:nvSpPr>
        <p:spPr/>
        <p:txBody>
          <a:bodyPr/>
          <a:lstStyle/>
          <a:p>
            <a:fld id="{84C5635E-8D2C-4A89-A82F-D4A32E7737C4}"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57200"/>
            <a:ext cx="8382000" cy="762000"/>
          </a:xfrm>
        </p:spPr>
        <p:txBody>
          <a:bodyPr/>
          <a:lstStyle/>
          <a:p>
            <a:pPr eaLnBrk="1" hangingPunct="1"/>
            <a:r>
              <a:rPr lang="ru-RU" sz="2800" dirty="0" smtClean="0">
                <a:effectLst/>
                <a:latin typeface="Arial" pitchFamily="34" charset="0"/>
                <a:cs typeface="Arial" pitchFamily="34" charset="0"/>
              </a:rPr>
              <a:t>Обслуживание в местах общественного питания</a:t>
            </a:r>
            <a:endParaRPr lang="en-US" sz="2800" dirty="0" smtClean="0">
              <a:effectLst/>
              <a:latin typeface="Arial" pitchFamily="34" charset="0"/>
              <a:cs typeface="Arial" pitchFamily="34" charset="0"/>
            </a:endParaRPr>
          </a:p>
        </p:txBody>
      </p:sp>
      <p:sp>
        <p:nvSpPr>
          <p:cNvPr id="16388" name="Rectangle 9"/>
          <p:cNvSpPr>
            <a:spLocks noGrp="1"/>
          </p:cNvSpPr>
          <p:nvPr>
            <p:ph sz="half" idx="2"/>
          </p:nvPr>
        </p:nvSpPr>
        <p:spPr>
          <a:xfrm>
            <a:off x="3657600" y="1371600"/>
            <a:ext cx="5181600" cy="1676400"/>
          </a:xfrm>
        </p:spPr>
        <p:txBody>
          <a:bodyPr>
            <a:normAutofit/>
          </a:bodyPr>
          <a:lstStyle/>
          <a:p>
            <a:pPr marL="0" indent="0" eaLnBrk="1" hangingPunct="1">
              <a:buNone/>
            </a:pPr>
            <a:r>
              <a:rPr lang="ru-RU" sz="2000" dirty="0" smtClean="0">
                <a:solidFill>
                  <a:schemeClr val="tx1"/>
                </a:solidFill>
                <a:latin typeface="Calibri" pitchFamily="34" charset="0"/>
              </a:rPr>
              <a:t>Необходима удобная конструкция стола с расстоянием между ножками не менее 90 см и достаточная ширина прохода к нему</a:t>
            </a:r>
          </a:p>
        </p:txBody>
      </p:sp>
      <p:sp>
        <p:nvSpPr>
          <p:cNvPr id="4" name="Дата 3"/>
          <p:cNvSpPr>
            <a:spLocks noGrp="1"/>
          </p:cNvSpPr>
          <p:nvPr>
            <p:ph type="dt" sz="half" idx="10"/>
          </p:nvPr>
        </p:nvSpPr>
        <p:spPr/>
        <p:txBody>
          <a:bodyPr/>
          <a:lstStyle/>
          <a:p>
            <a:fld id="{748DEA9A-0728-4839-9847-0158BF24717D}"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20</a:t>
            </a:fld>
            <a:endParaRPr lang="en-US"/>
          </a:p>
        </p:txBody>
      </p:sp>
      <p:pic>
        <p:nvPicPr>
          <p:cNvPr id="7" name="Content Placeholder 4" descr="Изображение 041.jpg"/>
          <p:cNvPicPr>
            <a:picLocks noChangeAspect="1"/>
          </p:cNvPicPr>
          <p:nvPr/>
        </p:nvPicPr>
        <p:blipFill>
          <a:blip r:embed="rId2" cstate="print"/>
          <a:stretch>
            <a:fillRect/>
          </a:stretch>
        </p:blipFill>
        <p:spPr>
          <a:xfrm>
            <a:off x="657651" y="1219200"/>
            <a:ext cx="2590800" cy="2444201"/>
          </a:xfrm>
          <a:prstGeom prst="rect">
            <a:avLst/>
          </a:prstGeom>
        </p:spPr>
      </p:pic>
      <p:pic>
        <p:nvPicPr>
          <p:cNvPr id="7170" name="Picture 2" descr="E:\объекты фото\Театр наций\фото к акту\буфет столик.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68" t="19775" r="18422" b="11493"/>
          <a:stretch/>
        </p:blipFill>
        <p:spPr bwMode="auto">
          <a:xfrm>
            <a:off x="628650" y="3799734"/>
            <a:ext cx="1692659" cy="2277395"/>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p:cNvSpPr/>
          <p:nvPr/>
        </p:nvSpPr>
        <p:spPr>
          <a:xfrm>
            <a:off x="1968405" y="2161382"/>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419350" y="4788235"/>
            <a:ext cx="2228850" cy="1200329"/>
          </a:xfrm>
          <a:prstGeom prst="rect">
            <a:avLst/>
          </a:prstGeom>
          <a:noFill/>
        </p:spPr>
        <p:txBody>
          <a:bodyPr wrap="square" rtlCol="0">
            <a:spAutoFit/>
          </a:bodyPr>
          <a:lstStyle/>
          <a:p>
            <a:r>
              <a:rPr lang="ru-RU" sz="2400" b="1" dirty="0" smtClean="0">
                <a:solidFill>
                  <a:srgbClr val="FF0000"/>
                </a:solidFill>
              </a:rPr>
              <a:t>Высота столика 100 см не удобно!</a:t>
            </a:r>
            <a:endParaRPr lang="ru-RU" sz="2400" b="1" dirty="0">
              <a:solidFill>
                <a:srgbClr val="FF0000"/>
              </a:solidFill>
            </a:endParaRPr>
          </a:p>
        </p:txBody>
      </p:sp>
      <p:pic>
        <p:nvPicPr>
          <p:cNvPr id="1026" name="Picture 2" descr="J:\инвалиды в столовой\P1200706.JPG"/>
          <p:cNvPicPr>
            <a:picLocks noChangeAspect="1" noChangeArrowheads="1"/>
          </p:cNvPicPr>
          <p:nvPr/>
        </p:nvPicPr>
        <p:blipFill rotWithShape="1">
          <a:blip r:embed="rId4" cstate="print"/>
          <a:srcRect t="31998" r="10049" b="2941"/>
          <a:stretch/>
        </p:blipFill>
        <p:spPr bwMode="auto">
          <a:xfrm>
            <a:off x="5257800" y="3799734"/>
            <a:ext cx="3352800" cy="21826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Тренажерные залы</a:t>
            </a:r>
            <a:endParaRPr lang="ru-RU" dirty="0"/>
          </a:p>
        </p:txBody>
      </p:sp>
      <p:pic>
        <p:nvPicPr>
          <p:cNvPr id="4099" name="Picture 3" descr="J:\работа\Мои рисунки2\инвалиды\тренаж зал.JPG"/>
          <p:cNvPicPr>
            <a:picLocks noGrp="1" noChangeAspect="1" noChangeArrowheads="1"/>
          </p:cNvPicPr>
          <p:nvPr>
            <p:ph sz="half" idx="1"/>
          </p:nvPr>
        </p:nvPicPr>
        <p:blipFill>
          <a:blip r:embed="rId2" cstate="print"/>
          <a:srcRect/>
          <a:stretch>
            <a:fillRect/>
          </a:stretch>
        </p:blipFill>
        <p:spPr bwMode="auto">
          <a:xfrm>
            <a:off x="4711739" y="1423830"/>
            <a:ext cx="3163800" cy="2880988"/>
          </a:xfrm>
          <a:prstGeom prst="rect">
            <a:avLst/>
          </a:prstGeom>
          <a:noFill/>
        </p:spPr>
      </p:pic>
      <p:pic>
        <p:nvPicPr>
          <p:cNvPr id="4098" name="Picture 2" descr="J:\работа\Мои рисунки2\зона обслуживания\в тренаж зале.jpg"/>
          <p:cNvPicPr>
            <a:picLocks noGrp="1" noChangeAspect="1" noChangeArrowheads="1"/>
          </p:cNvPicPr>
          <p:nvPr>
            <p:ph sz="half" idx="2"/>
          </p:nvPr>
        </p:nvPicPr>
        <p:blipFill>
          <a:blip r:embed="rId3" cstate="print"/>
          <a:srcRect/>
          <a:stretch>
            <a:fillRect/>
          </a:stretch>
        </p:blipFill>
        <p:spPr bwMode="auto">
          <a:xfrm>
            <a:off x="762000" y="1470423"/>
            <a:ext cx="3779193" cy="2834395"/>
          </a:xfrm>
          <a:prstGeom prst="rect">
            <a:avLst/>
          </a:prstGeom>
          <a:noFill/>
        </p:spPr>
      </p:pic>
      <p:sp>
        <p:nvSpPr>
          <p:cNvPr id="3" name="Дата 2"/>
          <p:cNvSpPr>
            <a:spLocks noGrp="1"/>
          </p:cNvSpPr>
          <p:nvPr>
            <p:ph type="dt" sz="half" idx="10"/>
          </p:nvPr>
        </p:nvSpPr>
        <p:spPr/>
        <p:txBody>
          <a:bodyPr/>
          <a:lstStyle/>
          <a:p>
            <a:fld id="{2B974AC9-93E5-4B10-95AB-2030EC39EB33}"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5" name="Номер слайда 4"/>
          <p:cNvSpPr>
            <a:spLocks noGrp="1"/>
          </p:cNvSpPr>
          <p:nvPr>
            <p:ph type="sldNum" sz="quarter" idx="12"/>
          </p:nvPr>
        </p:nvSpPr>
        <p:spPr/>
        <p:txBody>
          <a:bodyPr/>
          <a:lstStyle/>
          <a:p>
            <a:fld id="{B6F15528-21DE-4FAA-801E-634DDDAF4B2B}" type="slidenum">
              <a:rPr lang="en-US" smtClean="0"/>
              <a:pPr/>
              <a:t>21</a:t>
            </a:fld>
            <a:endParaRPr lang="en-US"/>
          </a:p>
        </p:txBody>
      </p:sp>
      <p:pic>
        <p:nvPicPr>
          <p:cNvPr id="4100" name="Picture 4" descr="J:\работа\Мои рисунки2\тренажеры\9140CHES[1].jpg"/>
          <p:cNvPicPr>
            <a:picLocks noChangeAspect="1" noChangeArrowheads="1"/>
          </p:cNvPicPr>
          <p:nvPr/>
        </p:nvPicPr>
        <p:blipFill>
          <a:blip r:embed="rId4" cstate="print"/>
          <a:srcRect t="17497" r="1584" b="6683"/>
          <a:stretch>
            <a:fillRect/>
          </a:stretch>
        </p:blipFill>
        <p:spPr bwMode="auto">
          <a:xfrm>
            <a:off x="795266" y="4375151"/>
            <a:ext cx="1676400" cy="1981200"/>
          </a:xfrm>
          <a:prstGeom prst="rect">
            <a:avLst/>
          </a:prstGeom>
          <a:noFill/>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4515003"/>
            <a:ext cx="5189489" cy="19154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E7525D6-3FD5-466F-AF1F-45F5796884EC}"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5" name="Номер слайда 4"/>
          <p:cNvSpPr>
            <a:spLocks noGrp="1"/>
          </p:cNvSpPr>
          <p:nvPr>
            <p:ph type="sldNum" sz="quarter" idx="12"/>
          </p:nvPr>
        </p:nvSpPr>
        <p:spPr/>
        <p:txBody>
          <a:bodyPr/>
          <a:lstStyle/>
          <a:p>
            <a:fld id="{B6F15528-21DE-4FAA-801E-634DDDAF4B2B}" type="slidenum">
              <a:rPr lang="en-US" smtClean="0"/>
              <a:pPr/>
              <a:t>22</a:t>
            </a:fld>
            <a:endParaRPr lang="en-US"/>
          </a:p>
        </p:txBody>
      </p:sp>
      <p:sp>
        <p:nvSpPr>
          <p:cNvPr id="78850" name="Title 1"/>
          <p:cNvSpPr>
            <a:spLocks noGrp="1"/>
          </p:cNvSpPr>
          <p:nvPr>
            <p:ph type="title" idx="4294967295"/>
          </p:nvPr>
        </p:nvSpPr>
        <p:spPr>
          <a:xfrm>
            <a:off x="990600" y="108198"/>
            <a:ext cx="6934200" cy="1143000"/>
          </a:xfrm>
        </p:spPr>
        <p:txBody>
          <a:bodyPr>
            <a:normAutofit fontScale="90000"/>
          </a:bodyPr>
          <a:lstStyle/>
          <a:p>
            <a:pPr algn="ctr">
              <a:lnSpc>
                <a:spcPct val="100000"/>
              </a:lnSpc>
            </a:pPr>
            <a:r>
              <a:rPr lang="ru-RU" sz="4000" b="1" dirty="0" smtClean="0"/>
              <a:t>Размещение мест для инвалидов-колясочников в читальном зале</a:t>
            </a:r>
            <a:endParaRPr lang="en-US" sz="4000" b="1" dirty="0" smtClean="0"/>
          </a:p>
        </p:txBody>
      </p:sp>
      <p:sp>
        <p:nvSpPr>
          <p:cNvPr id="78851" name="Content Placeholder 5"/>
          <p:cNvSpPr>
            <a:spLocks noGrp="1"/>
          </p:cNvSpPr>
          <p:nvPr>
            <p:ph sz="half" idx="4294967295"/>
          </p:nvPr>
        </p:nvSpPr>
        <p:spPr>
          <a:xfrm>
            <a:off x="177248" y="5340389"/>
            <a:ext cx="8789504" cy="4419600"/>
          </a:xfrm>
        </p:spPr>
        <p:txBody>
          <a:bodyPr>
            <a:normAutofit/>
          </a:bodyPr>
          <a:lstStyle/>
          <a:p>
            <a:r>
              <a:rPr lang="ru-RU" sz="2000" dirty="0" smtClean="0">
                <a:solidFill>
                  <a:srgbClr val="000000"/>
                </a:solidFill>
                <a:latin typeface="+mn-lt"/>
                <a:cs typeface="Times New Roman" pitchFamily="18" charset="0"/>
              </a:rPr>
              <a:t>Ширина проходов между столами должна быть не менее 0,9 м. </a:t>
            </a:r>
          </a:p>
          <a:p>
            <a:r>
              <a:rPr lang="ru-RU" sz="2000" dirty="0" smtClean="0">
                <a:solidFill>
                  <a:srgbClr val="000000"/>
                </a:solidFill>
                <a:latin typeface="+mn-lt"/>
                <a:cs typeface="Times New Roman" pitchFamily="18" charset="0"/>
              </a:rPr>
              <a:t>Расстояние от любого места пребывания инвалида в зальном помещении до эвакуационного выхода в коридор, фойе, наружу не должно превышать 40 м. </a:t>
            </a:r>
            <a:endParaRPr lang="en-US" sz="2000" dirty="0" smtClean="0">
              <a:solidFill>
                <a:srgbClr val="000000"/>
              </a:solidFill>
              <a:latin typeface="+mn-lt"/>
              <a:cs typeface="Times New Roman" pitchFamily="18" charset="0"/>
            </a:endParaRPr>
          </a:p>
          <a:p>
            <a:endParaRPr lang="en-US" sz="2800" dirty="0" smtClean="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7331" y="1438919"/>
            <a:ext cx="1697719" cy="365760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99141"/>
            <a:ext cx="3142683" cy="3837237"/>
          </a:xfrm>
          <a:prstGeom prst="rect">
            <a:avLst/>
          </a:prstGeom>
        </p:spPr>
      </p:pic>
      <p:pic>
        <p:nvPicPr>
          <p:cNvPr id="10" name="Picture 2" descr="J:\работа\Мои рисунки2\зона обслуживания\библиотека.jpg"/>
          <p:cNvPicPr>
            <a:picLocks noChangeAspect="1" noChangeArrowheads="1"/>
          </p:cNvPicPr>
          <p:nvPr/>
        </p:nvPicPr>
        <p:blipFill rotWithShape="1">
          <a:blip r:embed="rId4" cstate="print"/>
          <a:srcRect l="5195" r="22511"/>
          <a:stretch/>
        </p:blipFill>
        <p:spPr bwMode="auto">
          <a:xfrm>
            <a:off x="6666673" y="2465259"/>
            <a:ext cx="2300079" cy="1905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600200"/>
          </a:xfrm>
        </p:spPr>
        <p:txBody>
          <a:bodyPr/>
          <a:lstStyle/>
          <a:p>
            <a:r>
              <a:rPr lang="ru-RU" sz="4800" b="1" dirty="0" smtClean="0"/>
              <a:t>Форма обслуживания с перемещением по маршруту</a:t>
            </a:r>
            <a:r>
              <a:rPr lang="ru-RU" sz="4800" dirty="0" smtClean="0"/>
              <a:t> </a:t>
            </a:r>
            <a:endParaRPr lang="ru-RU" sz="4800" dirty="0"/>
          </a:p>
        </p:txBody>
      </p:sp>
      <p:sp>
        <p:nvSpPr>
          <p:cNvPr id="3" name="Content Placeholder 2"/>
          <p:cNvSpPr>
            <a:spLocks noGrp="1"/>
          </p:cNvSpPr>
          <p:nvPr>
            <p:ph idx="1"/>
          </p:nvPr>
        </p:nvSpPr>
        <p:spPr>
          <a:xfrm>
            <a:off x="609600" y="2819400"/>
            <a:ext cx="8229600" cy="2620963"/>
          </a:xfrm>
        </p:spPr>
        <p:txBody>
          <a:bodyPr>
            <a:normAutofit/>
          </a:bodyPr>
          <a:lstStyle/>
          <a:p>
            <a:pPr>
              <a:buNone/>
            </a:pPr>
            <a:r>
              <a:rPr lang="ru-RU" sz="2800" dirty="0" smtClean="0">
                <a:solidFill>
                  <a:schemeClr val="tx1"/>
                </a:solidFill>
              </a:rPr>
              <a:t>может быть представлена</a:t>
            </a:r>
          </a:p>
          <a:p>
            <a:r>
              <a:rPr lang="ru-RU" sz="2800" dirty="0" smtClean="0">
                <a:solidFill>
                  <a:schemeClr val="tx1"/>
                </a:solidFill>
              </a:rPr>
              <a:t>в магазинах самообслуживания, </a:t>
            </a:r>
          </a:p>
          <a:p>
            <a:r>
              <a:rPr lang="ru-RU" sz="2800" dirty="0" smtClean="0">
                <a:solidFill>
                  <a:schemeClr val="tx1"/>
                </a:solidFill>
              </a:rPr>
              <a:t>в библиотеках, </a:t>
            </a:r>
          </a:p>
          <a:p>
            <a:r>
              <a:rPr lang="ru-RU" sz="2800" dirty="0" smtClean="0">
                <a:solidFill>
                  <a:schemeClr val="tx1"/>
                </a:solidFill>
              </a:rPr>
              <a:t>в музеях, </a:t>
            </a:r>
          </a:p>
          <a:p>
            <a:r>
              <a:rPr lang="ru-RU" sz="2800" dirty="0" smtClean="0">
                <a:solidFill>
                  <a:schemeClr val="tx1"/>
                </a:solidFill>
              </a:rPr>
              <a:t>на вокзальных комплексах и в аэропорт</a:t>
            </a:r>
            <a:r>
              <a:rPr lang="ru-RU" dirty="0" smtClean="0">
                <a:solidFill>
                  <a:schemeClr val="tx1"/>
                </a:solidFill>
              </a:rPr>
              <a:t>ах.</a:t>
            </a:r>
          </a:p>
          <a:p>
            <a:endParaRPr lang="ru-RU" dirty="0"/>
          </a:p>
        </p:txBody>
      </p:sp>
      <p:sp>
        <p:nvSpPr>
          <p:cNvPr id="4" name="Дата 3"/>
          <p:cNvSpPr>
            <a:spLocks noGrp="1"/>
          </p:cNvSpPr>
          <p:nvPr>
            <p:ph type="dt" sz="half" idx="10"/>
          </p:nvPr>
        </p:nvSpPr>
        <p:spPr/>
        <p:txBody>
          <a:bodyPr/>
          <a:lstStyle/>
          <a:p>
            <a:fld id="{4B23FB83-A386-4EE9-9ACE-623A3C37C181}"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6600" b="1" dirty="0" smtClean="0"/>
              <a:t>Музей</a:t>
            </a:r>
            <a:endParaRPr lang="ru-RU" sz="6600" b="1" dirty="0"/>
          </a:p>
        </p:txBody>
      </p:sp>
      <p:sp>
        <p:nvSpPr>
          <p:cNvPr id="4" name="Дата 3"/>
          <p:cNvSpPr>
            <a:spLocks noGrp="1"/>
          </p:cNvSpPr>
          <p:nvPr>
            <p:ph type="dt" sz="half" idx="10"/>
          </p:nvPr>
        </p:nvSpPr>
        <p:spPr/>
        <p:txBody>
          <a:bodyPr/>
          <a:lstStyle/>
          <a:p>
            <a:fld id="{0FC42496-2ED4-4F11-A461-C9E03328EA5C}"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24</a:t>
            </a:fld>
            <a:endParaRPr lang="en-US"/>
          </a:p>
        </p:txBody>
      </p:sp>
      <p:pic>
        <p:nvPicPr>
          <p:cNvPr id="7" name="Объект 6" descr="C:\Users\Vera\Pictures\музей.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708" y="1569245"/>
            <a:ext cx="6172200" cy="4908551"/>
          </a:xfrm>
          <a:prstGeom prst="rect">
            <a:avLst/>
          </a:prstGeom>
          <a:noFill/>
          <a:ln>
            <a:noFill/>
          </a:ln>
        </p:spPr>
      </p:pic>
      <p:pic>
        <p:nvPicPr>
          <p:cNvPr id="8" name="Picture 1" descr="C:\Documents and Settings\ВасильевС\Мои документы\Мои рисунки\музейк2.jpg"/>
          <p:cNvPicPr>
            <a:picLocks noChangeAspect="1" noChangeArrowheads="1"/>
          </p:cNvPicPr>
          <p:nvPr/>
        </p:nvPicPr>
        <p:blipFill>
          <a:blip r:embed="rId3" cstate="print"/>
          <a:srcRect/>
          <a:stretch>
            <a:fillRect/>
          </a:stretch>
        </p:blipFill>
        <p:spPr bwMode="auto">
          <a:xfrm>
            <a:off x="6457950" y="1905000"/>
            <a:ext cx="2423871" cy="1905000"/>
          </a:xfrm>
          <a:prstGeom prst="rect">
            <a:avLst/>
          </a:prstGeom>
          <a:noFill/>
        </p:spPr>
      </p:pic>
    </p:spTree>
    <p:extLst>
      <p:ext uri="{BB962C8B-B14F-4D97-AF65-F5344CB8AC3E}">
        <p14:creationId xmlns:p14="http://schemas.microsoft.com/office/powerpoint/2010/main" val="4204332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739FCC6-384C-4489-A579-7DCF35F4D6A0}"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4" name="Номер слайда 3"/>
          <p:cNvSpPr>
            <a:spLocks noGrp="1"/>
          </p:cNvSpPr>
          <p:nvPr>
            <p:ph type="sldNum" sz="quarter" idx="12"/>
          </p:nvPr>
        </p:nvSpPr>
        <p:spPr/>
        <p:txBody>
          <a:bodyPr/>
          <a:lstStyle/>
          <a:p>
            <a:fld id="{B6F15528-21DE-4FAA-801E-634DDDAF4B2B}" type="slidenum">
              <a:rPr lang="en-US" smtClean="0"/>
              <a:pPr/>
              <a:t>25</a:t>
            </a:fld>
            <a:endParaRPr lang="en-US"/>
          </a:p>
        </p:txBody>
      </p:sp>
      <p:sp>
        <p:nvSpPr>
          <p:cNvPr id="9218" name="Title 1"/>
          <p:cNvSpPr>
            <a:spLocks noGrp="1"/>
          </p:cNvSpPr>
          <p:nvPr>
            <p:ph type="title" idx="4294967295"/>
          </p:nvPr>
        </p:nvSpPr>
        <p:spPr>
          <a:xfrm>
            <a:off x="1143000" y="304800"/>
            <a:ext cx="8001000" cy="868363"/>
          </a:xfrm>
        </p:spPr>
        <p:txBody>
          <a:bodyPr>
            <a:normAutofit/>
          </a:bodyPr>
          <a:lstStyle/>
          <a:p>
            <a:pPr eaLnBrk="1" hangingPunct="1"/>
            <a:r>
              <a:rPr lang="ru-RU" sz="4000" dirty="0" smtClean="0">
                <a:latin typeface="Arial" pitchFamily="34" charset="0"/>
                <a:cs typeface="Arial" pitchFamily="34" charset="0"/>
              </a:rPr>
              <a:t>Обслуживание в универсамах</a:t>
            </a:r>
            <a:endParaRPr lang="en-US" sz="4000" dirty="0" smtClean="0">
              <a:latin typeface="Arial" pitchFamily="34" charset="0"/>
              <a:cs typeface="Arial" pitchFamily="34" charset="0"/>
            </a:endParaRPr>
          </a:p>
        </p:txBody>
      </p:sp>
      <p:sp>
        <p:nvSpPr>
          <p:cNvPr id="9219" name="Content Placeholder 2"/>
          <p:cNvSpPr>
            <a:spLocks noGrp="1"/>
          </p:cNvSpPr>
          <p:nvPr>
            <p:ph idx="4294967295"/>
          </p:nvPr>
        </p:nvSpPr>
        <p:spPr>
          <a:xfrm>
            <a:off x="2876550" y="1219200"/>
            <a:ext cx="6267450" cy="2590800"/>
          </a:xfrm>
        </p:spPr>
        <p:txBody>
          <a:bodyPr>
            <a:normAutofit/>
          </a:bodyPr>
          <a:lstStyle/>
          <a:p>
            <a:pPr eaLnBrk="1" hangingPunct="1"/>
            <a:r>
              <a:rPr lang="ru-RU" sz="2000" dirty="0" smtClean="0">
                <a:solidFill>
                  <a:schemeClr val="tx1"/>
                </a:solidFill>
                <a:latin typeface="Arial" pitchFamily="34" charset="0"/>
                <a:cs typeface="Arial" pitchFamily="34" charset="0"/>
              </a:rPr>
              <a:t>Не менее одного прохода у кассовых аппаратов шириной не менее 0,9 м. Такой же должна быть ширина прохода через рамочный детектор.</a:t>
            </a:r>
          </a:p>
          <a:p>
            <a:pPr eaLnBrk="1" hangingPunct="1"/>
            <a:r>
              <a:rPr lang="ru-RU" sz="2000" dirty="0" smtClean="0">
                <a:solidFill>
                  <a:schemeClr val="tx1"/>
                </a:solidFill>
                <a:latin typeface="Arial" pitchFamily="34" charset="0"/>
                <a:cs typeface="Arial" pitchFamily="34" charset="0"/>
              </a:rPr>
              <a:t>Если кассовый аппарат с расширенным проходом  один, то он должен быть обозначен знаком доступности </a:t>
            </a:r>
          </a:p>
          <a:p>
            <a:pPr eaLnBrk="1" hangingPunct="1"/>
            <a:endParaRPr lang="en-US" sz="4000" b="1" dirty="0" smtClean="0"/>
          </a:p>
        </p:txBody>
      </p:sp>
      <p:pic>
        <p:nvPicPr>
          <p:cNvPr id="6" name="Picture 6" descr="C:\Users\Astra\Desktop\Фото р-на Хорошево-Мневники\Алина\IMG_1028.jpg"/>
          <p:cNvPicPr>
            <a:picLocks noChangeAspect="1" noChangeArrowheads="1"/>
          </p:cNvPicPr>
          <p:nvPr/>
        </p:nvPicPr>
        <p:blipFill>
          <a:blip r:embed="rId2" cstate="print"/>
          <a:stretch>
            <a:fillRect/>
          </a:stretch>
        </p:blipFill>
        <p:spPr bwMode="auto">
          <a:xfrm>
            <a:off x="3124200" y="4264025"/>
            <a:ext cx="2626129" cy="1860320"/>
          </a:xfrm>
          <a:prstGeom prst="rect">
            <a:avLst/>
          </a:prstGeom>
          <a:noFill/>
          <a:ln w="9525">
            <a:noFill/>
            <a:miter lim="800000"/>
            <a:headEnd/>
            <a:tailEnd/>
          </a:ln>
        </p:spPr>
      </p:pic>
      <p:pic>
        <p:nvPicPr>
          <p:cNvPr id="3074" name="Picture 2" descr="J:\работа\Мои рисунки2\зона обслуживания\Фото0061.jpg"/>
          <p:cNvPicPr>
            <a:picLocks noChangeAspect="1" noChangeArrowheads="1"/>
          </p:cNvPicPr>
          <p:nvPr/>
        </p:nvPicPr>
        <p:blipFill rotWithShape="1">
          <a:blip r:embed="rId3" cstate="print"/>
          <a:srcRect t="14649" r="-4171"/>
          <a:stretch/>
        </p:blipFill>
        <p:spPr bwMode="auto">
          <a:xfrm>
            <a:off x="438150" y="1267326"/>
            <a:ext cx="2438400" cy="2663825"/>
          </a:xfrm>
          <a:prstGeom prst="rect">
            <a:avLst/>
          </a:prstGeom>
          <a:noFill/>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63" y="4264025"/>
            <a:ext cx="2679108" cy="2029147"/>
          </a:xfrm>
          <a:prstGeom prst="rect">
            <a:avLst/>
          </a:prstGeom>
        </p:spPr>
      </p:pic>
      <p:pic>
        <p:nvPicPr>
          <p:cNvPr id="11" name="Picture 3" descr="C:\Documents and Settings\ВасильевС\Рабочий стол\фото\SDC10102.JPG"/>
          <p:cNvPicPr>
            <a:picLocks noChangeAspect="1" noChangeArrowheads="1"/>
          </p:cNvPicPr>
          <p:nvPr/>
        </p:nvPicPr>
        <p:blipFill>
          <a:blip r:embed="rId5" cstate="print"/>
          <a:srcRect l="10938" t="15625" r="3125" b="3125"/>
          <a:stretch>
            <a:fillRect/>
          </a:stretch>
        </p:blipFill>
        <p:spPr bwMode="auto">
          <a:xfrm>
            <a:off x="394258" y="4329953"/>
            <a:ext cx="2482292" cy="1760170"/>
          </a:xfrm>
          <a:prstGeom prst="rect">
            <a:avLst/>
          </a:prstGeom>
          <a:noFill/>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6313" y="3873179"/>
            <a:ext cx="480337" cy="48033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81000" y="365126"/>
            <a:ext cx="8305800" cy="1325563"/>
          </a:xfrm>
        </p:spPr>
        <p:txBody>
          <a:bodyPr>
            <a:noAutofit/>
          </a:bodyPr>
          <a:lstStyle/>
          <a:p>
            <a:pPr algn="ctr"/>
            <a:r>
              <a:rPr lang="ru-RU" sz="4000" b="1" dirty="0"/>
              <a:t>Подходы к оборудованию и </a:t>
            </a:r>
            <a:r>
              <a:rPr lang="ru-RU" sz="4000" b="1" dirty="0" smtClean="0"/>
              <a:t>мебели</a:t>
            </a:r>
            <a:endParaRPr lang="ru-RU" sz="3600" dirty="0"/>
          </a:p>
        </p:txBody>
      </p:sp>
      <p:sp>
        <p:nvSpPr>
          <p:cNvPr id="2" name="Дата 1"/>
          <p:cNvSpPr>
            <a:spLocks noGrp="1"/>
          </p:cNvSpPr>
          <p:nvPr>
            <p:ph type="dt" sz="half" idx="10"/>
          </p:nvPr>
        </p:nvSpPr>
        <p:spPr/>
        <p:txBody>
          <a:bodyPr/>
          <a:lstStyle/>
          <a:p>
            <a:fld id="{34B8C54F-ECFA-45AA-8D28-3D93430CA55F}"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4" name="Номер слайда 3"/>
          <p:cNvSpPr>
            <a:spLocks noGrp="1"/>
          </p:cNvSpPr>
          <p:nvPr>
            <p:ph type="sldNum" sz="quarter" idx="12"/>
          </p:nvPr>
        </p:nvSpPr>
        <p:spPr/>
        <p:txBody>
          <a:bodyPr/>
          <a:lstStyle/>
          <a:p>
            <a:fld id="{B6F15528-21DE-4FAA-801E-634DDDAF4B2B}" type="slidenum">
              <a:rPr lang="en-US" smtClean="0"/>
              <a:pPr/>
              <a:t>26</a:t>
            </a:fld>
            <a:endParaRPr lang="en-US"/>
          </a:p>
        </p:txBody>
      </p:sp>
      <p:pic>
        <p:nvPicPr>
          <p:cNvPr id="8" name="Объект 7" descr="C:\Users\User\Pictures\магазин 2.png"/>
          <p:cNvPicPr>
            <a:picLocks noGrp="1"/>
          </p:cNvPicPr>
          <p:nvPr>
            <p:ph sz="half" idx="1"/>
          </p:nvPr>
        </p:nvPicPr>
        <p:blipFill rotWithShape="1">
          <a:blip r:embed="rId2">
            <a:extLst>
              <a:ext uri="{28A0092B-C50C-407E-A947-70E740481C1C}">
                <a14:useLocalDpi xmlns:a14="http://schemas.microsoft.com/office/drawing/2010/main" val="0"/>
              </a:ext>
            </a:extLst>
          </a:blip>
          <a:srcRect t="5178" r="947"/>
          <a:stretch/>
        </p:blipFill>
        <p:spPr bwMode="auto">
          <a:xfrm>
            <a:off x="762000" y="1834901"/>
            <a:ext cx="3810000" cy="2413279"/>
          </a:xfrm>
          <a:prstGeom prst="rect">
            <a:avLst/>
          </a:prstGeom>
          <a:noFill/>
          <a:ln>
            <a:noFill/>
          </a:ln>
          <a:extLst>
            <a:ext uri="{53640926-AAD7-44D8-BBD7-CCE9431645EC}">
              <a14:shadowObscured xmlns:a14="http://schemas.microsoft.com/office/drawing/2010/main"/>
            </a:ext>
          </a:extLst>
        </p:spPr>
      </p:pic>
      <p:pic>
        <p:nvPicPr>
          <p:cNvPr id="9"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387710" y="4256201"/>
            <a:ext cx="4727340" cy="2100150"/>
          </a:xfrm>
          <a:prstGeom prst="rect">
            <a:avLst/>
          </a:prstGeom>
          <a:noFill/>
          <a:ln>
            <a:noFill/>
          </a:ln>
          <a:extLst/>
        </p:spPr>
      </p:pic>
      <p:pic>
        <p:nvPicPr>
          <p:cNvPr id="10" name="Объект 9" descr="C:\Users\User\Pictures\магазин весь.pn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76800" y="2018300"/>
            <a:ext cx="3810000" cy="2093689"/>
          </a:xfrm>
          <a:prstGeom prst="rect">
            <a:avLst/>
          </a:prstGeom>
          <a:noFill/>
          <a:ln>
            <a:noFill/>
          </a:ln>
        </p:spPr>
      </p:pic>
    </p:spTree>
    <p:extLst>
      <p:ext uri="{BB962C8B-B14F-4D97-AF65-F5344CB8AC3E}">
        <p14:creationId xmlns:p14="http://schemas.microsoft.com/office/powerpoint/2010/main" val="1963760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457200" y="152400"/>
            <a:ext cx="8229600" cy="1447800"/>
          </a:xfrm>
        </p:spPr>
        <p:txBody>
          <a:bodyPr/>
          <a:lstStyle/>
          <a:p>
            <a:pPr algn="ctr" eaLnBrk="1" hangingPunct="1"/>
            <a:r>
              <a:rPr lang="ru-RU" sz="4000" dirty="0" smtClean="0"/>
              <a:t>Кабины индивидуального обслуживания</a:t>
            </a:r>
          </a:p>
        </p:txBody>
      </p:sp>
      <p:sp>
        <p:nvSpPr>
          <p:cNvPr id="4" name="Content Placeholder 3"/>
          <p:cNvSpPr>
            <a:spLocks noGrp="1"/>
          </p:cNvSpPr>
          <p:nvPr>
            <p:ph sz="half" idx="2"/>
          </p:nvPr>
        </p:nvSpPr>
        <p:spPr>
          <a:xfrm>
            <a:off x="2438400" y="4724400"/>
            <a:ext cx="1969008" cy="1402080"/>
          </a:xfrm>
        </p:spPr>
        <p:txBody>
          <a:bodyPr/>
          <a:lstStyle/>
          <a:p>
            <a:endParaRPr lang="ru-RU" dirty="0" smtClean="0"/>
          </a:p>
          <a:p>
            <a:endParaRPr lang="ru-RU" dirty="0"/>
          </a:p>
        </p:txBody>
      </p:sp>
      <p:sp>
        <p:nvSpPr>
          <p:cNvPr id="3" name="Дата 2"/>
          <p:cNvSpPr>
            <a:spLocks noGrp="1"/>
          </p:cNvSpPr>
          <p:nvPr>
            <p:ph type="dt" sz="half" idx="10"/>
          </p:nvPr>
        </p:nvSpPr>
        <p:spPr/>
        <p:txBody>
          <a:bodyPr/>
          <a:lstStyle/>
          <a:p>
            <a:fld id="{F3F5C907-DFD3-488F-8E33-27E11D7382C8}"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27</a:t>
            </a:fld>
            <a:endParaRPr lang="en-US"/>
          </a:p>
        </p:txBody>
      </p:sp>
      <p:pic>
        <p:nvPicPr>
          <p:cNvPr id="11" name="Рисунок 10" descr="C:\Users\User\Pictures\кабина 15х15.jpg"/>
          <p:cNvPicPr/>
          <p:nvPr/>
        </p:nvPicPr>
        <p:blipFill>
          <a:blip r:embed="rId2">
            <a:extLst>
              <a:ext uri="{28A0092B-C50C-407E-A947-70E740481C1C}">
                <a14:useLocalDpi xmlns:a14="http://schemas.microsoft.com/office/drawing/2010/main" val="0"/>
              </a:ext>
            </a:extLst>
          </a:blip>
          <a:srcRect/>
          <a:stretch>
            <a:fillRect/>
          </a:stretch>
        </p:blipFill>
        <p:spPr bwMode="auto">
          <a:xfrm>
            <a:off x="540747" y="1341695"/>
            <a:ext cx="3581400" cy="2575700"/>
          </a:xfrm>
          <a:prstGeom prst="rect">
            <a:avLst/>
          </a:prstGeom>
          <a:noFill/>
          <a:ln>
            <a:noFill/>
          </a:ln>
        </p:spPr>
      </p:pic>
      <p:pic>
        <p:nvPicPr>
          <p:cNvPr id="13" name="Объект 12" descr="C:\Users\User\Pictures\телеф каб в длину.pn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38600" y="1519238"/>
            <a:ext cx="3581400" cy="2918806"/>
          </a:xfrm>
          <a:prstGeom prst="rect">
            <a:avLst/>
          </a:prstGeom>
          <a:noFill/>
          <a:ln>
            <a:noFill/>
          </a:ln>
        </p:spPr>
      </p:pic>
      <p:pic>
        <p:nvPicPr>
          <p:cNvPr id="14" name="Рисунок 13" descr="J:\работа\заграница\вена для инвалидов\P1210943.JPG"/>
          <p:cNvPicPr/>
          <p:nvPr/>
        </p:nvPicPr>
        <p:blipFill rotWithShape="1">
          <a:blip r:embed="rId4" cstate="print">
            <a:extLst>
              <a:ext uri="{28A0092B-C50C-407E-A947-70E740481C1C}">
                <a14:useLocalDpi xmlns:a14="http://schemas.microsoft.com/office/drawing/2010/main" val="0"/>
              </a:ext>
            </a:extLst>
          </a:blip>
          <a:srcRect l="18361" t="7964" r="19476" b="2359"/>
          <a:stretch/>
        </p:blipFill>
        <p:spPr bwMode="auto">
          <a:xfrm>
            <a:off x="1827530" y="3868757"/>
            <a:ext cx="2288540" cy="2475865"/>
          </a:xfrm>
          <a:prstGeom prst="rect">
            <a:avLst/>
          </a:prstGeom>
          <a:noFill/>
          <a:ln>
            <a:noFill/>
          </a:ln>
          <a:extLst>
            <a:ext uri="{53640926-AAD7-44D8-BBD7-CCE9431645EC}">
              <a14:shadowObscured xmlns:a14="http://schemas.microsoft.com/office/drawing/2010/main"/>
            </a:ext>
          </a:extLst>
        </p:spPr>
      </p:pic>
      <p:pic>
        <p:nvPicPr>
          <p:cNvPr id="10" name="Picture 2" descr="J:\работа\объекты фото\театры все\Обороны\P112040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6938" t="10298" r="37028" b="16234"/>
          <a:stretch/>
        </p:blipFill>
        <p:spPr bwMode="auto">
          <a:xfrm>
            <a:off x="6165169" y="3864746"/>
            <a:ext cx="906617" cy="24645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normAutofit/>
          </a:bodyPr>
          <a:lstStyle/>
          <a:p>
            <a:pPr algn="ctr"/>
            <a:r>
              <a:rPr lang="ru-RU" sz="4000" b="1" dirty="0" smtClean="0"/>
              <a:t>Места приложения труда</a:t>
            </a:r>
            <a:endParaRPr lang="ru-RU" sz="4000" b="1" dirty="0"/>
          </a:p>
        </p:txBody>
      </p:sp>
      <p:sp>
        <p:nvSpPr>
          <p:cNvPr id="9" name="Объект 8"/>
          <p:cNvSpPr>
            <a:spLocks noGrp="1"/>
          </p:cNvSpPr>
          <p:nvPr>
            <p:ph idx="1"/>
          </p:nvPr>
        </p:nvSpPr>
        <p:spPr/>
        <p:txBody>
          <a:bodyPr>
            <a:normAutofit/>
          </a:bodyPr>
          <a:lstStyle/>
          <a:p>
            <a:r>
              <a:rPr lang="ru-RU" sz="3200" dirty="0" smtClean="0">
                <a:solidFill>
                  <a:schemeClr val="tx1"/>
                </a:solidFill>
              </a:rPr>
              <a:t>доступность </a:t>
            </a:r>
            <a:r>
              <a:rPr lang="ru-RU" sz="3200" dirty="0">
                <a:solidFill>
                  <a:schemeClr val="tx1"/>
                </a:solidFill>
              </a:rPr>
              <a:t>учебных мест в учебных заведениях начального, среднего, высшего и дополнительного </a:t>
            </a:r>
            <a:r>
              <a:rPr lang="ru-RU" sz="3200" dirty="0" smtClean="0">
                <a:solidFill>
                  <a:schemeClr val="tx1"/>
                </a:solidFill>
              </a:rPr>
              <a:t>образования</a:t>
            </a:r>
          </a:p>
          <a:p>
            <a:r>
              <a:rPr lang="ru-RU" sz="3200" dirty="0" smtClean="0">
                <a:solidFill>
                  <a:schemeClr val="tx1"/>
                </a:solidFill>
              </a:rPr>
              <a:t>доступность </a:t>
            </a:r>
            <a:r>
              <a:rPr lang="ru-RU" sz="3200" dirty="0">
                <a:solidFill>
                  <a:schemeClr val="tx1"/>
                </a:solidFill>
              </a:rPr>
              <a:t>рабочих мест (участков, цехов, предприятий и организаций, использующих труд </a:t>
            </a:r>
            <a:r>
              <a:rPr lang="ru-RU" sz="3200" dirty="0" smtClean="0">
                <a:solidFill>
                  <a:schemeClr val="tx1"/>
                </a:solidFill>
              </a:rPr>
              <a:t>инвалидов)</a:t>
            </a:r>
            <a:endParaRPr lang="ru-RU" sz="3200" dirty="0">
              <a:solidFill>
                <a:schemeClr val="tx1"/>
              </a:solidFill>
            </a:endParaRPr>
          </a:p>
        </p:txBody>
      </p:sp>
      <p:sp>
        <p:nvSpPr>
          <p:cNvPr id="4" name="Дата 3"/>
          <p:cNvSpPr>
            <a:spLocks noGrp="1"/>
          </p:cNvSpPr>
          <p:nvPr>
            <p:ph type="dt" sz="half" idx="10"/>
          </p:nvPr>
        </p:nvSpPr>
        <p:spPr/>
        <p:txBody>
          <a:bodyPr/>
          <a:lstStyle/>
          <a:p>
            <a:fld id="{5CA2D0E4-6B06-4A7C-86A3-E4E6A2AAFE56}"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161879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300"/>
            <a:ext cx="7543800" cy="1219023"/>
          </a:xfrm>
        </p:spPr>
        <p:txBody>
          <a:bodyPr>
            <a:normAutofit/>
          </a:bodyPr>
          <a:lstStyle/>
          <a:p>
            <a:pPr algn="ctr"/>
            <a:r>
              <a:rPr lang="ru-RU" sz="4000" b="1" dirty="0" smtClean="0"/>
              <a:t>Образовательные учреждения</a:t>
            </a:r>
            <a:endParaRPr lang="ru-RU" sz="4000" b="1" dirty="0"/>
          </a:p>
        </p:txBody>
      </p:sp>
      <p:sp>
        <p:nvSpPr>
          <p:cNvPr id="5" name="Content Placeholder 4"/>
          <p:cNvSpPr>
            <a:spLocks noGrp="1"/>
          </p:cNvSpPr>
          <p:nvPr>
            <p:ph sz="half" idx="1"/>
          </p:nvPr>
        </p:nvSpPr>
        <p:spPr>
          <a:xfrm>
            <a:off x="4914900" y="2819400"/>
            <a:ext cx="3981450" cy="3457074"/>
          </a:xfrm>
        </p:spPr>
        <p:txBody>
          <a:bodyPr>
            <a:normAutofit lnSpcReduction="10000"/>
          </a:bodyPr>
          <a:lstStyle/>
          <a:p>
            <a:pPr marL="0" indent="0">
              <a:buNone/>
            </a:pPr>
            <a:r>
              <a:rPr lang="ru-RU" dirty="0" smtClean="0">
                <a:solidFill>
                  <a:schemeClr val="tx1"/>
                </a:solidFill>
              </a:rPr>
              <a:t>Доступный вход, лифт.</a:t>
            </a:r>
          </a:p>
          <a:p>
            <a:pPr marL="0" indent="0">
              <a:buNone/>
            </a:pPr>
            <a:r>
              <a:rPr lang="ru-RU" dirty="0" smtClean="0">
                <a:solidFill>
                  <a:schemeClr val="tx1"/>
                </a:solidFill>
              </a:rPr>
              <a:t>Специальная мебель, тренажеры для развития функций рук, </a:t>
            </a:r>
            <a:r>
              <a:rPr lang="en-US" dirty="0" smtClean="0">
                <a:solidFill>
                  <a:schemeClr val="tx1"/>
                </a:solidFill>
              </a:rPr>
              <a:t>FM</a:t>
            </a:r>
            <a:r>
              <a:rPr lang="ru-RU" dirty="0" smtClean="0">
                <a:solidFill>
                  <a:schemeClr val="tx1"/>
                </a:solidFill>
              </a:rPr>
              <a:t>-системы для индивидуальной и групповой работы в классе. Мультимедийная доска</a:t>
            </a:r>
          </a:p>
          <a:p>
            <a:pPr marL="0" indent="0">
              <a:buNone/>
            </a:pPr>
            <a:endParaRPr lang="ru-RU" dirty="0">
              <a:solidFill>
                <a:schemeClr val="tx1"/>
              </a:solidFill>
            </a:endParaRPr>
          </a:p>
          <a:p>
            <a:pPr marL="0" indent="0">
              <a:buNone/>
            </a:pPr>
            <a:r>
              <a:rPr lang="ru-RU" dirty="0" smtClean="0">
                <a:solidFill>
                  <a:schemeClr val="tx1"/>
                </a:solidFill>
              </a:rPr>
              <a:t>Частичная доступность – доступность для родителей (входная группа и первый этаж)</a:t>
            </a:r>
            <a:endParaRPr lang="ru-RU" dirty="0">
              <a:solidFill>
                <a:schemeClr val="tx1"/>
              </a:solidFill>
            </a:endParaRPr>
          </a:p>
        </p:txBody>
      </p:sp>
      <p:sp>
        <p:nvSpPr>
          <p:cNvPr id="3" name="Дата 2"/>
          <p:cNvSpPr>
            <a:spLocks noGrp="1"/>
          </p:cNvSpPr>
          <p:nvPr>
            <p:ph type="dt" sz="half" idx="10"/>
          </p:nvPr>
        </p:nvSpPr>
        <p:spPr/>
        <p:txBody>
          <a:bodyPr/>
          <a:lstStyle/>
          <a:p>
            <a:fld id="{0EF1465E-8776-4A5F-B0D0-99B1CADDF35F}" type="datetime1">
              <a:rPr lang="en-US" smtClean="0"/>
              <a:t>3/11/2015</a:t>
            </a:fld>
            <a:endParaRPr lang="en-US"/>
          </a:p>
        </p:txBody>
      </p:sp>
      <p:sp>
        <p:nvSpPr>
          <p:cNvPr id="4" name="Нижний колонтитул 3"/>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29</a:t>
            </a:fld>
            <a:endParaRPr lang="en-US"/>
          </a:p>
        </p:txBody>
      </p:sp>
      <p:pic>
        <p:nvPicPr>
          <p:cNvPr id="6" name="Picture 2" descr="I:\DCIM\123_PANA\P1230333.JPG"/>
          <p:cNvPicPr>
            <a:picLocks noChangeAspect="1" noChangeArrowheads="1"/>
          </p:cNvPicPr>
          <p:nvPr/>
        </p:nvPicPr>
        <p:blipFill>
          <a:blip r:embed="rId2" cstate="print"/>
          <a:srcRect/>
          <a:stretch>
            <a:fillRect/>
          </a:stretch>
        </p:blipFill>
        <p:spPr bwMode="auto">
          <a:xfrm>
            <a:off x="497305" y="3448482"/>
            <a:ext cx="1699888" cy="2266517"/>
          </a:xfrm>
          <a:prstGeom prst="rect">
            <a:avLst/>
          </a:prstGeom>
          <a:noFill/>
        </p:spPr>
      </p:pic>
      <p:pic>
        <p:nvPicPr>
          <p:cNvPr id="8" name="Рисунок 2"/>
          <p:cNvPicPr>
            <a:picLocks noChangeAspect="1"/>
          </p:cNvPicPr>
          <p:nvPr/>
        </p:nvPicPr>
        <p:blipFill>
          <a:blip r:embed="rId3" cstate="print"/>
          <a:srcRect l="23343" t="-4990" r="35579" b="46625"/>
          <a:stretch>
            <a:fillRect/>
          </a:stretch>
        </p:blipFill>
        <p:spPr bwMode="auto">
          <a:xfrm>
            <a:off x="28575" y="1091274"/>
            <a:ext cx="3464592" cy="2137727"/>
          </a:xfrm>
          <a:prstGeom prst="rect">
            <a:avLst/>
          </a:prstGeom>
          <a:noFill/>
          <a:ln w="9525">
            <a:noFill/>
            <a:miter lim="800000"/>
            <a:headEnd/>
            <a:tailEnd/>
          </a:ln>
        </p:spPr>
      </p:pic>
      <p:pic>
        <p:nvPicPr>
          <p:cNvPr id="9" name="Рисунок 2"/>
          <p:cNvPicPr>
            <a:picLocks noChangeAspect="1"/>
          </p:cNvPicPr>
          <p:nvPr/>
        </p:nvPicPr>
        <p:blipFill>
          <a:blip r:embed="rId4" cstate="print"/>
          <a:srcRect/>
          <a:stretch>
            <a:fillRect/>
          </a:stretch>
        </p:blipFill>
        <p:spPr bwMode="auto">
          <a:xfrm>
            <a:off x="2400299" y="4415686"/>
            <a:ext cx="2209800" cy="1860788"/>
          </a:xfrm>
          <a:prstGeom prst="rect">
            <a:avLst/>
          </a:prstGeom>
          <a:noFill/>
          <a:ln w="9525">
            <a:noFill/>
            <a:miter lim="800000"/>
            <a:headEnd/>
            <a:tailEnd/>
          </a:ln>
        </p:spPr>
      </p:pic>
      <p:sp>
        <p:nvSpPr>
          <p:cNvPr id="10" name="Прямоугольник 9"/>
          <p:cNvSpPr/>
          <p:nvPr/>
        </p:nvSpPr>
        <p:spPr>
          <a:xfrm>
            <a:off x="3578892" y="1197687"/>
            <a:ext cx="5193633" cy="1323439"/>
          </a:xfrm>
          <a:prstGeom prst="rect">
            <a:avLst/>
          </a:prstGeom>
        </p:spPr>
        <p:txBody>
          <a:bodyPr wrap="square">
            <a:spAutoFit/>
          </a:bodyPr>
          <a:lstStyle/>
          <a:p>
            <a:r>
              <a:rPr lang="ru-RU" sz="2000" dirty="0"/>
              <a:t>Доступность услуги в школе – это возможность обучения детей с ограниченными возможностями вместе со всеми детьми, учащимися. </a:t>
            </a:r>
          </a:p>
        </p:txBody>
      </p:sp>
      <p:pic>
        <p:nvPicPr>
          <p:cNvPr id="6146" name="Picture 2" descr="J:\работа\Мои рисунки2\школа\стол.JPG"/>
          <p:cNvPicPr>
            <a:picLocks noGrp="1" noChangeAspect="1" noChangeArrowheads="1"/>
          </p:cNvPicPr>
          <p:nvPr>
            <p:ph sz="half" idx="2"/>
          </p:nvPr>
        </p:nvPicPr>
        <p:blipFill>
          <a:blip r:embed="rId5" cstate="print"/>
          <a:srcRect t="25481" r="6569"/>
          <a:stretch>
            <a:fillRect/>
          </a:stretch>
        </p:blipFill>
        <p:spPr bwMode="auto">
          <a:xfrm>
            <a:off x="3028950" y="2553044"/>
            <a:ext cx="1676400" cy="1782763"/>
          </a:xfrm>
          <a:prstGeom prst="rect">
            <a:avLst/>
          </a:prstGeom>
          <a:noFill/>
        </p:spPr>
      </p:pic>
    </p:spTree>
    <p:extLst>
      <p:ext uri="{BB962C8B-B14F-4D97-AF65-F5344CB8AC3E}">
        <p14:creationId xmlns:p14="http://schemas.microsoft.com/office/powerpoint/2010/main" val="2240708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28650" y="365126"/>
            <a:ext cx="7886700" cy="1692274"/>
          </a:xfrm>
        </p:spPr>
        <p:txBody>
          <a:bodyPr>
            <a:normAutofit fontScale="90000"/>
          </a:bodyPr>
          <a:lstStyle/>
          <a:p>
            <a:r>
              <a:rPr lang="ru-RU" b="1" dirty="0" smtClean="0">
                <a:latin typeface="+mn-lt"/>
              </a:rPr>
              <a:t>Из ФЗ «О социальной защите инвалидов в РФ» </a:t>
            </a:r>
            <a:br>
              <a:rPr lang="ru-RU" b="1" dirty="0" smtClean="0">
                <a:latin typeface="+mn-lt"/>
              </a:rPr>
            </a:br>
            <a:r>
              <a:rPr lang="ru-RU" b="1" dirty="0" smtClean="0">
                <a:latin typeface="+mn-lt"/>
              </a:rPr>
              <a:t>ст. 15 Обеспечение беспрепятственного доступа инвалидов к объектам социальной, инженерной и транспортной инфраструктур</a:t>
            </a:r>
            <a:r>
              <a:rPr lang="ru-RU" b="1" dirty="0">
                <a:latin typeface="+mn-lt"/>
              </a:rPr>
              <a:t/>
            </a:r>
            <a:br>
              <a:rPr lang="ru-RU" b="1" dirty="0">
                <a:latin typeface="+mn-lt"/>
              </a:rPr>
            </a:br>
            <a:endParaRPr lang="ru-RU" b="1" dirty="0">
              <a:latin typeface="+mn-lt"/>
            </a:endParaRPr>
          </a:p>
        </p:txBody>
      </p:sp>
      <p:sp>
        <p:nvSpPr>
          <p:cNvPr id="8" name="Объект 7"/>
          <p:cNvSpPr>
            <a:spLocks noGrp="1"/>
          </p:cNvSpPr>
          <p:nvPr>
            <p:ph idx="1"/>
          </p:nvPr>
        </p:nvSpPr>
        <p:spPr>
          <a:xfrm>
            <a:off x="628650" y="2362199"/>
            <a:ext cx="7886700" cy="3814763"/>
          </a:xfrm>
        </p:spPr>
        <p:txBody>
          <a:bodyPr>
            <a:normAutofit lnSpcReduction="10000"/>
          </a:bodyPr>
          <a:lstStyle/>
          <a:p>
            <a:pPr marL="0" indent="0">
              <a:buNone/>
            </a:pPr>
            <a:r>
              <a:rPr lang="ru-RU" sz="2800" dirty="0" smtClean="0"/>
              <a:t>Федеральные органы государственной власти, органы гос. Власти субъектов РФ, органы местного самоуправления …, организации … обеспечивают инвалидам…</a:t>
            </a:r>
          </a:p>
          <a:p>
            <a:pPr marL="0" indent="0">
              <a:buNone/>
            </a:pPr>
            <a:r>
              <a:rPr lang="ru-RU" sz="2800" dirty="0" smtClean="0"/>
              <a:t>..</a:t>
            </a:r>
          </a:p>
          <a:p>
            <a:pPr marL="0" indent="0">
              <a:buNone/>
            </a:pPr>
            <a:r>
              <a:rPr lang="ru-RU" sz="2800" dirty="0" smtClean="0"/>
              <a:t>5) </a:t>
            </a:r>
            <a:r>
              <a:rPr lang="ru-RU" sz="2800" b="1" dirty="0" smtClean="0"/>
              <a:t>надлежащее размещение оборудования, </a:t>
            </a:r>
            <a:r>
              <a:rPr lang="ru-RU" sz="2800" dirty="0" smtClean="0"/>
              <a:t>носителей информации, необходимых для обеспечения беспрепятственного доступа инвалидов к объектам  … и к услугам с учетом ограничений их жизнедеятельности;</a:t>
            </a:r>
          </a:p>
        </p:txBody>
      </p:sp>
      <p:sp>
        <p:nvSpPr>
          <p:cNvPr id="4" name="Дата 3"/>
          <p:cNvSpPr>
            <a:spLocks noGrp="1"/>
          </p:cNvSpPr>
          <p:nvPr>
            <p:ph type="dt" sz="half" idx="10"/>
          </p:nvPr>
        </p:nvSpPr>
        <p:spPr/>
        <p:txBody>
          <a:bodyPr/>
          <a:lstStyle/>
          <a:p>
            <a:fld id="{7BBA4FB5-913F-49AB-A6A0-A01E9F3F67F6}"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47457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sz="3600" b="1" dirty="0" smtClean="0"/>
              <a:t>Специализированная зона обслуживания инвалидов-колясочников </a:t>
            </a:r>
            <a:endParaRPr lang="ru-RU" sz="3600" b="1" dirty="0"/>
          </a:p>
        </p:txBody>
      </p:sp>
      <p:sp>
        <p:nvSpPr>
          <p:cNvPr id="3" name="Content Placeholder 2"/>
          <p:cNvSpPr>
            <a:spLocks noGrp="1"/>
          </p:cNvSpPr>
          <p:nvPr>
            <p:ph sz="half" idx="1"/>
          </p:nvPr>
        </p:nvSpPr>
        <p:spPr>
          <a:xfrm>
            <a:off x="628650" y="1825625"/>
            <a:ext cx="7886700" cy="4351338"/>
          </a:xfrm>
        </p:spPr>
        <p:txBody>
          <a:bodyPr>
            <a:noAutofit/>
          </a:bodyPr>
          <a:lstStyle/>
          <a:p>
            <a:pPr marL="0" indent="0">
              <a:buNone/>
            </a:pPr>
            <a:r>
              <a:rPr lang="ru-RU" sz="3200" dirty="0" smtClean="0">
                <a:solidFill>
                  <a:schemeClr val="tx1"/>
                </a:solidFill>
              </a:rPr>
              <a:t>выделяется в случаях, если обеспечение доступа этой категории инвалидов во все зоны обслуживания затруднительно. Как правило, такая зона выделяется на уровне первого этажа недалеко от входа на объект. При наличии специализированной зоны все другие зоны обслуживания подлежат обследованию на предмет доступности для других категорий инвалидов. </a:t>
            </a:r>
            <a:endParaRPr lang="ru-RU" sz="3200" dirty="0"/>
          </a:p>
        </p:txBody>
      </p:sp>
      <p:sp>
        <p:nvSpPr>
          <p:cNvPr id="5" name="Дата 4"/>
          <p:cNvSpPr>
            <a:spLocks noGrp="1"/>
          </p:cNvSpPr>
          <p:nvPr>
            <p:ph type="dt" sz="half" idx="10"/>
          </p:nvPr>
        </p:nvSpPr>
        <p:spPr/>
        <p:txBody>
          <a:bodyPr/>
          <a:lstStyle/>
          <a:p>
            <a:fld id="{0768C2B1-6394-449C-B4EA-BB41BDF16A70}"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b="1" dirty="0" smtClean="0"/>
              <a:t>Специальная зона приема</a:t>
            </a:r>
            <a:endParaRPr lang="ru-RU" sz="4400" b="1" dirty="0"/>
          </a:p>
        </p:txBody>
      </p:sp>
      <p:sp>
        <p:nvSpPr>
          <p:cNvPr id="5" name="Дата 4"/>
          <p:cNvSpPr>
            <a:spLocks noGrp="1"/>
          </p:cNvSpPr>
          <p:nvPr>
            <p:ph type="dt" sz="half" idx="10"/>
          </p:nvPr>
        </p:nvSpPr>
        <p:spPr/>
        <p:txBody>
          <a:bodyPr/>
          <a:lstStyle/>
          <a:p>
            <a:fld id="{4913F382-D312-4B92-8550-13F590D9A0E5}"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dirty="0" smtClean="0"/>
              <a:t>Осиновская Дирекция ДСЗН Москвы</a:t>
            </a:r>
            <a:endParaRPr lang="en-US" dirty="0"/>
          </a:p>
        </p:txBody>
      </p:sp>
      <p:sp>
        <p:nvSpPr>
          <p:cNvPr id="7" name="Номер слайда 6"/>
          <p:cNvSpPr>
            <a:spLocks noGrp="1"/>
          </p:cNvSpPr>
          <p:nvPr>
            <p:ph type="sldNum" sz="quarter" idx="12"/>
          </p:nvPr>
        </p:nvSpPr>
        <p:spPr/>
        <p:txBody>
          <a:bodyPr/>
          <a:lstStyle/>
          <a:p>
            <a:fld id="{B6F15528-21DE-4FAA-801E-634DDDAF4B2B}" type="slidenum">
              <a:rPr lang="en-US" smtClean="0"/>
              <a:pPr/>
              <a:t>31</a:t>
            </a:fld>
            <a:endParaRPr lang="en-US"/>
          </a:p>
        </p:txBody>
      </p:sp>
      <p:pic>
        <p:nvPicPr>
          <p:cNvPr id="8" name="Объект 7" descr="C:\Users\User\Downloads\DSCN0880.JPG"/>
          <p:cNvPicPr>
            <a:picLocks noGrp="1"/>
          </p:cNvPicPr>
          <p:nvPr>
            <p:ph sz="half" idx="1"/>
          </p:nvPr>
        </p:nvPicPr>
        <p:blipFill rotWithShape="1">
          <a:blip r:embed="rId2" cstate="print">
            <a:extLst>
              <a:ext uri="{28A0092B-C50C-407E-A947-70E740481C1C}">
                <a14:useLocalDpi xmlns:a14="http://schemas.microsoft.com/office/drawing/2010/main" val="0"/>
              </a:ext>
            </a:extLst>
          </a:blip>
          <a:srcRect r="27586" b="22179"/>
          <a:stretch/>
        </p:blipFill>
        <p:spPr bwMode="auto">
          <a:xfrm>
            <a:off x="664744" y="2514600"/>
            <a:ext cx="3602455" cy="2721135"/>
          </a:xfrm>
          <a:prstGeom prst="rect">
            <a:avLst/>
          </a:prstGeom>
          <a:noFill/>
          <a:ln>
            <a:noFill/>
          </a:ln>
          <a:extLst>
            <a:ext uri="{53640926-AAD7-44D8-BBD7-CCE9431645EC}">
              <a14:shadowObscured xmlns:a14="http://schemas.microsoft.com/office/drawing/2010/main"/>
            </a:ext>
          </a:extLst>
        </p:spPr>
      </p:pic>
      <p:pic>
        <p:nvPicPr>
          <p:cNvPr id="9" name="Объект 8" descr="C:\Users\User\Downloads\DSCN0879.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14600"/>
            <a:ext cx="3657600" cy="2721135"/>
          </a:xfrm>
          <a:prstGeom prst="rect">
            <a:avLst/>
          </a:prstGeom>
          <a:noFill/>
          <a:ln>
            <a:noFill/>
          </a:ln>
        </p:spPr>
      </p:pic>
    </p:spTree>
    <p:extLst>
      <p:ext uri="{BB962C8B-B14F-4D97-AF65-F5344CB8AC3E}">
        <p14:creationId xmlns:p14="http://schemas.microsoft.com/office/powerpoint/2010/main" val="377422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Зона обслуживания </a:t>
            </a:r>
            <a:br>
              <a:rPr lang="ru-RU" sz="4000" b="1" dirty="0" smtClean="0"/>
            </a:br>
            <a:r>
              <a:rPr lang="ru-RU" sz="4000" b="1" dirty="0" smtClean="0"/>
              <a:t> для слепых</a:t>
            </a:r>
            <a:endParaRPr lang="ru-RU" sz="4000" b="1" dirty="0"/>
          </a:p>
        </p:txBody>
      </p:sp>
      <p:pic>
        <p:nvPicPr>
          <p:cNvPr id="8" name="Объект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1981200"/>
            <a:ext cx="4843992" cy="3632994"/>
          </a:xfrm>
        </p:spPr>
      </p:pic>
      <p:sp>
        <p:nvSpPr>
          <p:cNvPr id="4" name="Дата 3"/>
          <p:cNvSpPr>
            <a:spLocks noGrp="1"/>
          </p:cNvSpPr>
          <p:nvPr>
            <p:ph type="dt" sz="half" idx="10"/>
          </p:nvPr>
        </p:nvSpPr>
        <p:spPr/>
        <p:txBody>
          <a:bodyPr/>
          <a:lstStyle/>
          <a:p>
            <a:fld id="{92CC5DBA-C349-47B6-BC44-447FF585DDCF}" type="datetime1">
              <a:rPr lang="en-US" smtClean="0"/>
              <a:t>3/11/2015</a:t>
            </a:fld>
            <a:endParaRPr lang="en-US"/>
          </a:p>
        </p:txBody>
      </p:sp>
      <p:sp>
        <p:nvSpPr>
          <p:cNvPr id="5" name="Нижний колонтитул 4"/>
          <p:cNvSpPr>
            <a:spLocks noGrp="1"/>
          </p:cNvSpPr>
          <p:nvPr>
            <p:ph type="ftr" sz="quarter" idx="11"/>
          </p:nvPr>
        </p:nvSpPr>
        <p:spPr/>
        <p:txBody>
          <a:bodyPr/>
          <a:lstStyle/>
          <a:p>
            <a:r>
              <a:rPr lang="ru-RU" smtClean="0"/>
              <a:t>Осиновская Дирекция ДСЗН Москвы</a:t>
            </a:r>
            <a:endParaRPr lang="en-US"/>
          </a:p>
        </p:txBody>
      </p:sp>
      <p:sp>
        <p:nvSpPr>
          <p:cNvPr id="6" name="Номер слайда 5"/>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167277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65760" y="609600"/>
            <a:ext cx="8473440" cy="5943600"/>
          </a:xfrm>
        </p:spPr>
        <p:txBody>
          <a:bodyPr>
            <a:normAutofit lnSpcReduction="10000"/>
          </a:bodyPr>
          <a:lstStyle/>
          <a:p>
            <a:pPr algn="ctr">
              <a:buNone/>
            </a:pPr>
            <a:r>
              <a:rPr lang="ru-RU" sz="4300" b="1" dirty="0" smtClean="0">
                <a:solidFill>
                  <a:srgbClr val="005828"/>
                </a:solidFill>
              </a:rPr>
              <a:t>Полная доступность</a:t>
            </a:r>
          </a:p>
          <a:p>
            <a:pPr algn="ctr">
              <a:buNone/>
            </a:pPr>
            <a:r>
              <a:rPr lang="ru-RU" sz="2600" dirty="0" smtClean="0">
                <a:solidFill>
                  <a:schemeClr val="tx1"/>
                </a:solidFill>
              </a:rPr>
              <a:t>Выполнены</a:t>
            </a:r>
            <a:r>
              <a:rPr lang="ru-RU" sz="2600" b="1" dirty="0" smtClean="0">
                <a:solidFill>
                  <a:schemeClr val="tx1"/>
                </a:solidFill>
              </a:rPr>
              <a:t> </a:t>
            </a:r>
            <a:r>
              <a:rPr lang="ru-RU" sz="2600" dirty="0" smtClean="0">
                <a:solidFill>
                  <a:schemeClr val="tx1"/>
                </a:solidFill>
              </a:rPr>
              <a:t>требования</a:t>
            </a:r>
            <a:r>
              <a:rPr lang="ru-RU" sz="2600" b="1" dirty="0" smtClean="0">
                <a:solidFill>
                  <a:schemeClr val="tx1"/>
                </a:solidFill>
              </a:rPr>
              <a:t>  </a:t>
            </a:r>
            <a:r>
              <a:rPr lang="ru-RU" sz="2600" dirty="0" smtClean="0">
                <a:solidFill>
                  <a:schemeClr val="tx1"/>
                </a:solidFill>
              </a:rPr>
              <a:t>действующих нормативов для территории, входной группы, путей движения, мест обслуживания (допустимо специальных), доступен санузел и средства информации для всех </a:t>
            </a:r>
            <a:r>
              <a:rPr lang="ru-RU" sz="2600" dirty="0" smtClean="0">
                <a:solidFill>
                  <a:schemeClr val="tx1"/>
                </a:solidFill>
              </a:rPr>
              <a:t>категорий</a:t>
            </a:r>
          </a:p>
          <a:p>
            <a:pPr algn="ctr">
              <a:buNone/>
            </a:pPr>
            <a:r>
              <a:rPr lang="ru-RU" sz="3200" b="1" dirty="0" smtClean="0"/>
              <a:t>Частичная доступность</a:t>
            </a:r>
            <a:endParaRPr lang="ru-RU" sz="2800" b="1" dirty="0" smtClean="0">
              <a:solidFill>
                <a:schemeClr val="tx1"/>
              </a:solidFill>
            </a:endParaRPr>
          </a:p>
          <a:p>
            <a:pPr marL="92075" indent="11113">
              <a:buNone/>
            </a:pPr>
            <a:r>
              <a:rPr lang="ru-RU" sz="2400" dirty="0" smtClean="0">
                <a:solidFill>
                  <a:schemeClr val="tx1"/>
                </a:solidFill>
              </a:rPr>
              <a:t>выполнены </a:t>
            </a:r>
            <a:r>
              <a:rPr lang="ru-RU" sz="2400" dirty="0" smtClean="0">
                <a:solidFill>
                  <a:schemeClr val="tx1"/>
                </a:solidFill>
              </a:rPr>
              <a:t>требования действующих нормативов для входной группы, путей движения  и </a:t>
            </a:r>
            <a:r>
              <a:rPr lang="ru-RU" sz="2400" b="1" dirty="0" smtClean="0">
                <a:solidFill>
                  <a:schemeClr val="tx1"/>
                </a:solidFill>
              </a:rPr>
              <a:t>организации специально выделенных мест обслуживания, специальных участков для обслуживания МГН</a:t>
            </a:r>
            <a:r>
              <a:rPr lang="ru-RU" sz="2400" b="1" dirty="0" smtClean="0">
                <a:solidFill>
                  <a:schemeClr val="tx1"/>
                </a:solidFill>
              </a:rPr>
              <a:t>.</a:t>
            </a:r>
            <a:r>
              <a:rPr lang="ru-RU" sz="2400" b="1" dirty="0" smtClean="0">
                <a:ln>
                  <a:solidFill>
                    <a:schemeClr val="tx1"/>
                  </a:solidFill>
                </a:ln>
                <a:solidFill>
                  <a:srgbClr val="002060"/>
                </a:solidFill>
              </a:rPr>
              <a:t> </a:t>
            </a:r>
          </a:p>
          <a:p>
            <a:pPr marL="92075" indent="11113" algn="ctr">
              <a:buNone/>
            </a:pPr>
            <a:r>
              <a:rPr lang="ru-RU" sz="3200" b="1" dirty="0" smtClean="0">
                <a:ln>
                  <a:solidFill>
                    <a:schemeClr val="tx1"/>
                  </a:solidFill>
                </a:ln>
                <a:solidFill>
                  <a:srgbClr val="002060"/>
                </a:solidFill>
              </a:rPr>
              <a:t>Условная доступность</a:t>
            </a:r>
            <a:r>
              <a:rPr lang="ru-RU" sz="2400" b="1" dirty="0" smtClean="0">
                <a:solidFill>
                  <a:schemeClr val="tx1"/>
                </a:solidFill>
              </a:rPr>
              <a:t> </a:t>
            </a:r>
            <a:endParaRPr lang="ru-RU" sz="2400" b="1" dirty="0" smtClean="0">
              <a:solidFill>
                <a:schemeClr val="tx1"/>
              </a:solidFill>
            </a:endParaRPr>
          </a:p>
          <a:p>
            <a:pPr marL="92075" indent="11113">
              <a:buNone/>
            </a:pPr>
            <a:r>
              <a:rPr lang="ru-RU" sz="2400" dirty="0" smtClean="0">
                <a:solidFill>
                  <a:schemeClr val="tx1"/>
                </a:solidFill>
              </a:rPr>
              <a:t> обеспечение услуги с помощью постороннего лица (обслуживающего персонала) при параметрах функциональных элементов  зоны обслуживания </a:t>
            </a:r>
            <a:r>
              <a:rPr lang="ru-RU" sz="2400" b="1" dirty="0" smtClean="0">
                <a:solidFill>
                  <a:schemeClr val="tx1"/>
                </a:solidFill>
              </a:rPr>
              <a:t>не соответствующих требованиям действующих нормативов</a:t>
            </a:r>
          </a:p>
          <a:p>
            <a:endParaRPr lang="ru-RU" dirty="0"/>
          </a:p>
        </p:txBody>
      </p:sp>
      <p:sp>
        <p:nvSpPr>
          <p:cNvPr id="2" name="Дата 1"/>
          <p:cNvSpPr>
            <a:spLocks noGrp="1"/>
          </p:cNvSpPr>
          <p:nvPr>
            <p:ph type="dt" sz="half" idx="10"/>
          </p:nvPr>
        </p:nvSpPr>
        <p:spPr/>
        <p:txBody>
          <a:bodyPr/>
          <a:lstStyle/>
          <a:p>
            <a:fld id="{83491CC6-A2DF-4789-A5BB-65C9A89BE7B4}"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5" name="Номер слайда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620" y="271643"/>
            <a:ext cx="7886700" cy="1325563"/>
          </a:xfrm>
        </p:spPr>
        <p:txBody>
          <a:bodyPr>
            <a:normAutofit/>
          </a:bodyPr>
          <a:lstStyle/>
          <a:p>
            <a:r>
              <a:rPr lang="ru-RU" sz="4400" b="1" dirty="0" smtClean="0"/>
              <a:t>Типы зон обслуживания</a:t>
            </a:r>
            <a:endParaRPr lang="ru-RU" sz="4400" b="1" dirty="0"/>
          </a:p>
        </p:txBody>
      </p:sp>
      <p:sp>
        <p:nvSpPr>
          <p:cNvPr id="3" name="Content Placeholder 2"/>
          <p:cNvSpPr>
            <a:spLocks noGrp="1"/>
          </p:cNvSpPr>
          <p:nvPr>
            <p:ph sz="half" idx="1"/>
          </p:nvPr>
        </p:nvSpPr>
        <p:spPr>
          <a:xfrm>
            <a:off x="355380" y="1295401"/>
            <a:ext cx="5753100" cy="5014948"/>
          </a:xfrm>
          <a:solidFill>
            <a:schemeClr val="bg1"/>
          </a:solidFill>
        </p:spPr>
        <p:txBody>
          <a:bodyPr>
            <a:noAutofit/>
          </a:bodyPr>
          <a:lstStyle/>
          <a:p>
            <a:pPr>
              <a:buNone/>
            </a:pPr>
            <a:r>
              <a:rPr lang="ru-RU" sz="2400" dirty="0" smtClean="0">
                <a:solidFill>
                  <a:schemeClr val="tx1"/>
                </a:solidFill>
              </a:rPr>
              <a:t>Выделены несколько основных зон обслуживания:</a:t>
            </a:r>
          </a:p>
          <a:p>
            <a:r>
              <a:rPr lang="ru-RU" sz="2400" dirty="0" smtClean="0">
                <a:solidFill>
                  <a:schemeClr val="tx1"/>
                </a:solidFill>
              </a:rPr>
              <a:t>Кабинетная форма обслуживания</a:t>
            </a:r>
          </a:p>
          <a:p>
            <a:r>
              <a:rPr lang="ru-RU" sz="2400" dirty="0" smtClean="0">
                <a:solidFill>
                  <a:schemeClr val="tx1"/>
                </a:solidFill>
              </a:rPr>
              <a:t>Зальная форма обслуживания</a:t>
            </a:r>
          </a:p>
          <a:p>
            <a:r>
              <a:rPr lang="ru-RU" sz="2400" dirty="0" smtClean="0">
                <a:solidFill>
                  <a:schemeClr val="tx1"/>
                </a:solidFill>
              </a:rPr>
              <a:t>Прилавочная форма обслуживания</a:t>
            </a:r>
          </a:p>
          <a:p>
            <a:r>
              <a:rPr lang="ru-RU" sz="2400" dirty="0" smtClean="0">
                <a:solidFill>
                  <a:schemeClr val="tx1"/>
                </a:solidFill>
              </a:rPr>
              <a:t>Обслуживание с перемещением по маршруту</a:t>
            </a:r>
          </a:p>
          <a:p>
            <a:r>
              <a:rPr lang="ru-RU" sz="2400" dirty="0" smtClean="0">
                <a:solidFill>
                  <a:schemeClr val="tx1"/>
                </a:solidFill>
              </a:rPr>
              <a:t>Кабина индивидуального обслуживания</a:t>
            </a:r>
          </a:p>
          <a:p>
            <a:pPr>
              <a:buNone/>
            </a:pPr>
            <a:r>
              <a:rPr lang="ru-RU" sz="2400" b="1" dirty="0" smtClean="0">
                <a:solidFill>
                  <a:schemeClr val="tx1"/>
                </a:solidFill>
              </a:rPr>
              <a:t>Необходимо так же установить</a:t>
            </a:r>
            <a:r>
              <a:rPr lang="ru-RU" sz="2400" dirty="0" smtClean="0">
                <a:solidFill>
                  <a:schemeClr val="tx1"/>
                </a:solidFill>
              </a:rPr>
              <a:t> имеется ли на объекте </a:t>
            </a:r>
          </a:p>
          <a:p>
            <a:r>
              <a:rPr lang="ru-RU" sz="2400" dirty="0" smtClean="0">
                <a:solidFill>
                  <a:schemeClr val="tx1"/>
                </a:solidFill>
              </a:rPr>
              <a:t>Специализированная зона обслуживания инвалидов-колясочников</a:t>
            </a:r>
            <a:endParaRPr lang="ru-RU" sz="2400" dirty="0">
              <a:solidFill>
                <a:schemeClr val="tx1"/>
              </a:solidFill>
            </a:endParaRPr>
          </a:p>
        </p:txBody>
      </p:sp>
      <p:sp>
        <p:nvSpPr>
          <p:cNvPr id="5" name="Дата 4"/>
          <p:cNvSpPr>
            <a:spLocks noGrp="1"/>
          </p:cNvSpPr>
          <p:nvPr>
            <p:ph type="dt" sz="half" idx="10"/>
          </p:nvPr>
        </p:nvSpPr>
        <p:spPr/>
        <p:txBody>
          <a:bodyPr/>
          <a:lstStyle/>
          <a:p>
            <a:fld id="{646DC600-0D58-4460-BA98-FC56A073DD97}"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fld id="{B6F15528-21DE-4FAA-801E-634DDDAF4B2B}" type="slidenum">
              <a:rPr lang="en-US" smtClean="0"/>
              <a:pPr/>
              <a:t>5</a:t>
            </a:fld>
            <a:endParaRPr lang="en-US"/>
          </a:p>
        </p:txBody>
      </p:sp>
      <p:pic>
        <p:nvPicPr>
          <p:cNvPr id="2050" name="Picture 2" descr="C:\Users\Astra\Pictures\кабинет3.jpg"/>
          <p:cNvPicPr>
            <a:picLocks noChangeAspect="1" noChangeArrowheads="1"/>
          </p:cNvPicPr>
          <p:nvPr/>
        </p:nvPicPr>
        <p:blipFill>
          <a:blip r:embed="rId3" cstate="print"/>
          <a:srcRect r="15152" b="19192"/>
          <a:stretch>
            <a:fillRect/>
          </a:stretch>
        </p:blipFill>
        <p:spPr bwMode="auto">
          <a:xfrm>
            <a:off x="6786422" y="107524"/>
            <a:ext cx="1981200" cy="1415143"/>
          </a:xfrm>
          <a:prstGeom prst="rect">
            <a:avLst/>
          </a:prstGeom>
          <a:noFill/>
        </p:spPr>
      </p:pic>
      <p:pic>
        <p:nvPicPr>
          <p:cNvPr id="2052" name="Picture 4" descr="C:\Users\Astra\Pictures\зальная.jpg"/>
          <p:cNvPicPr>
            <a:picLocks noChangeAspect="1" noChangeArrowheads="1"/>
          </p:cNvPicPr>
          <p:nvPr/>
        </p:nvPicPr>
        <p:blipFill>
          <a:blip r:embed="rId4" cstate="print"/>
          <a:srcRect/>
          <a:stretch>
            <a:fillRect/>
          </a:stretch>
        </p:blipFill>
        <p:spPr bwMode="auto">
          <a:xfrm rot="10800000">
            <a:off x="5841780" y="1628875"/>
            <a:ext cx="3048000" cy="1263487"/>
          </a:xfrm>
          <a:prstGeom prst="rect">
            <a:avLst/>
          </a:prstGeom>
          <a:noFill/>
        </p:spPr>
      </p:pic>
      <p:pic>
        <p:nvPicPr>
          <p:cNvPr id="2054" name="Picture 6" descr="C:\Users\Astra\Pictures\полки1.png"/>
          <p:cNvPicPr>
            <a:picLocks noChangeAspect="1" noChangeArrowheads="1"/>
          </p:cNvPicPr>
          <p:nvPr/>
        </p:nvPicPr>
        <p:blipFill>
          <a:blip r:embed="rId5" cstate="print"/>
          <a:srcRect/>
          <a:stretch>
            <a:fillRect/>
          </a:stretch>
        </p:blipFill>
        <p:spPr bwMode="auto">
          <a:xfrm>
            <a:off x="6501569" y="3864397"/>
            <a:ext cx="2063310" cy="1519919"/>
          </a:xfrm>
          <a:prstGeom prst="rect">
            <a:avLst/>
          </a:prstGeom>
          <a:noFill/>
        </p:spPr>
      </p:pic>
      <p:pic>
        <p:nvPicPr>
          <p:cNvPr id="2053" name="Picture 5" descr="C:\Users\Astra\Pictures\прилавок англ1.png"/>
          <p:cNvPicPr>
            <a:picLocks noChangeAspect="1" noChangeArrowheads="1"/>
          </p:cNvPicPr>
          <p:nvPr/>
        </p:nvPicPr>
        <p:blipFill>
          <a:blip r:embed="rId6" cstate="print"/>
          <a:srcRect/>
          <a:stretch>
            <a:fillRect/>
          </a:stretch>
        </p:blipFill>
        <p:spPr bwMode="auto">
          <a:xfrm flipH="1">
            <a:off x="7609620" y="2494702"/>
            <a:ext cx="1295400" cy="1617377"/>
          </a:xfrm>
          <a:prstGeom prst="rect">
            <a:avLst/>
          </a:prstGeom>
          <a:noFill/>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1182" y="5434152"/>
            <a:ext cx="1639824" cy="12374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371600"/>
          </a:xfrm>
        </p:spPr>
        <p:txBody>
          <a:bodyPr/>
          <a:lstStyle/>
          <a:p>
            <a:pPr algn="ctr">
              <a:lnSpc>
                <a:spcPct val="100000"/>
              </a:lnSpc>
            </a:pPr>
            <a:r>
              <a:rPr lang="ru-RU" sz="4000" b="1" dirty="0" smtClean="0"/>
              <a:t>Доля мест обслуживания </a:t>
            </a:r>
            <a:br>
              <a:rPr lang="ru-RU" sz="4000" b="1" dirty="0" smtClean="0"/>
            </a:br>
            <a:r>
              <a:rPr lang="ru-RU" sz="4000" b="1" dirty="0" smtClean="0"/>
              <a:t>для инвалидов</a:t>
            </a:r>
            <a:endParaRPr lang="ru-RU" sz="4000" b="1" dirty="0"/>
          </a:p>
        </p:txBody>
      </p:sp>
      <p:sp>
        <p:nvSpPr>
          <p:cNvPr id="3" name="Content Placeholder 2"/>
          <p:cNvSpPr>
            <a:spLocks noGrp="1"/>
          </p:cNvSpPr>
          <p:nvPr>
            <p:ph sz="half" idx="1"/>
          </p:nvPr>
        </p:nvSpPr>
        <p:spPr>
          <a:xfrm>
            <a:off x="457200" y="1524000"/>
            <a:ext cx="8305800" cy="1066799"/>
          </a:xfrm>
          <a:solidFill>
            <a:schemeClr val="bg1"/>
          </a:solidFill>
        </p:spPr>
        <p:txBody>
          <a:bodyPr/>
          <a:lstStyle/>
          <a:p>
            <a:pPr marL="0" indent="11113">
              <a:buNone/>
            </a:pPr>
            <a:r>
              <a:rPr lang="ru-RU" sz="2000" dirty="0" smtClean="0">
                <a:solidFill>
                  <a:schemeClr val="tx1"/>
                </a:solidFill>
              </a:rPr>
              <a:t>По принципам «универсального дизайна» все места обслуживания должны быть одинаково удобными для всех людей, в том числе и для инвалидов.</a:t>
            </a:r>
          </a:p>
          <a:p>
            <a:endParaRPr lang="ru-RU" dirty="0">
              <a:solidFill>
                <a:schemeClr val="tx1"/>
              </a:solidFill>
            </a:endParaRPr>
          </a:p>
        </p:txBody>
      </p:sp>
      <p:sp>
        <p:nvSpPr>
          <p:cNvPr id="4" name="Дата 3"/>
          <p:cNvSpPr>
            <a:spLocks noGrp="1"/>
          </p:cNvSpPr>
          <p:nvPr>
            <p:ph type="dt" sz="half" idx="10"/>
          </p:nvPr>
        </p:nvSpPr>
        <p:spPr/>
        <p:txBody>
          <a:bodyPr/>
          <a:lstStyle/>
          <a:p>
            <a:fld id="{585B2903-B96E-4BC9-9D13-03BF79DEFAEB}" type="datetime1">
              <a:rPr lang="en-US" smtClean="0"/>
              <a:t>3/11/2015</a:t>
            </a:fld>
            <a:endParaRPr lang="en-US"/>
          </a:p>
        </p:txBody>
      </p:sp>
      <p:sp>
        <p:nvSpPr>
          <p:cNvPr id="7" name="Нижний колонтитул 6"/>
          <p:cNvSpPr>
            <a:spLocks noGrp="1"/>
          </p:cNvSpPr>
          <p:nvPr>
            <p:ph type="ftr" sz="quarter" idx="11"/>
          </p:nvPr>
        </p:nvSpPr>
        <p:spPr/>
        <p:txBody>
          <a:bodyPr/>
          <a:lstStyle/>
          <a:p>
            <a:r>
              <a:rPr lang="ru-RU" smtClean="0"/>
              <a:t>Осиновская Дирекция ДСЗН Москвы</a:t>
            </a:r>
            <a:endParaRPr lang="en-US"/>
          </a:p>
        </p:txBody>
      </p:sp>
      <p:sp>
        <p:nvSpPr>
          <p:cNvPr id="8" name="Номер слайда 7"/>
          <p:cNvSpPr>
            <a:spLocks noGrp="1"/>
          </p:cNvSpPr>
          <p:nvPr>
            <p:ph type="sldNum" sz="quarter" idx="12"/>
          </p:nvPr>
        </p:nvSpPr>
        <p:spPr/>
        <p:txBody>
          <a:bodyPr/>
          <a:lstStyle/>
          <a:p>
            <a:fld id="{B6F15528-21DE-4FAA-801E-634DDDAF4B2B}" type="slidenum">
              <a:rPr lang="en-US" smtClean="0"/>
              <a:pPr/>
              <a:t>6</a:t>
            </a:fld>
            <a:endParaRPr lang="en-US"/>
          </a:p>
        </p:txBody>
      </p:sp>
      <p:sp>
        <p:nvSpPr>
          <p:cNvPr id="5" name="Rectangle 4"/>
          <p:cNvSpPr/>
          <p:nvPr/>
        </p:nvSpPr>
        <p:spPr>
          <a:xfrm>
            <a:off x="381000" y="2667000"/>
            <a:ext cx="8534400" cy="2585323"/>
          </a:xfrm>
          <a:prstGeom prst="rect">
            <a:avLst/>
          </a:prstGeom>
          <a:solidFill>
            <a:schemeClr val="accent4">
              <a:lumMod val="20000"/>
              <a:lumOff val="80000"/>
            </a:schemeClr>
          </a:solidFill>
        </p:spPr>
        <p:txBody>
          <a:bodyPr wrap="square">
            <a:spAutoFit/>
          </a:bodyPr>
          <a:lstStyle/>
          <a:p>
            <a:r>
              <a:rPr lang="ru-RU" dirty="0" smtClean="0"/>
              <a:t>  </a:t>
            </a:r>
            <a:r>
              <a:rPr lang="ru-RU" b="1" dirty="0" smtClean="0"/>
              <a:t>СНиП 35-01.2001</a:t>
            </a:r>
          </a:p>
          <a:p>
            <a:r>
              <a:rPr lang="ru-RU" dirty="0" smtClean="0"/>
              <a:t>   4.12 В зоне обслуживания посетителей общественных зданий и сооружений различного назначения следует предусматривать места для инвалидов и других маломобильных групп населения из расчета </a:t>
            </a:r>
            <a:r>
              <a:rPr lang="ru-RU" b="1" dirty="0" smtClean="0">
                <a:solidFill>
                  <a:srgbClr val="C00000"/>
                </a:solidFill>
              </a:rPr>
              <a:t>не менее 5%</a:t>
            </a:r>
            <a:r>
              <a:rPr lang="ru-RU" dirty="0" smtClean="0"/>
              <a:t> общей вместимости учреждения или расчетного количества посетителей, в том числе и при выделении зон специализированного обслуживания МГН в здании.</a:t>
            </a:r>
            <a:br>
              <a:rPr lang="ru-RU" dirty="0" smtClean="0"/>
            </a:br>
            <a:r>
              <a:rPr lang="ru-RU" dirty="0" smtClean="0"/>
              <a:t>          4.13 При наличии нескольких идентичных мест (приборов, устройств и т.п.) обслуживания посетителей </a:t>
            </a:r>
            <a:r>
              <a:rPr lang="ru-RU" b="1" dirty="0" smtClean="0">
                <a:solidFill>
                  <a:srgbClr val="C00000"/>
                </a:solidFill>
              </a:rPr>
              <a:t>5% их общего числа</a:t>
            </a:r>
            <a:r>
              <a:rPr lang="ru-RU" dirty="0" smtClean="0"/>
              <a:t>, но не менее одного, должны быть запроектированы так, чтобы инвалид мог ими воспользоваться.</a:t>
            </a:r>
          </a:p>
        </p:txBody>
      </p:sp>
      <p:sp>
        <p:nvSpPr>
          <p:cNvPr id="6" name="Rectangle 5"/>
          <p:cNvSpPr/>
          <p:nvPr/>
        </p:nvSpPr>
        <p:spPr>
          <a:xfrm>
            <a:off x="457200" y="5334000"/>
            <a:ext cx="8305800" cy="923330"/>
          </a:xfrm>
          <a:prstGeom prst="rect">
            <a:avLst/>
          </a:prstGeom>
          <a:solidFill>
            <a:srgbClr val="FFFF00"/>
          </a:solidFill>
        </p:spPr>
        <p:txBody>
          <a:bodyPr wrap="square">
            <a:spAutoFit/>
          </a:bodyPr>
          <a:lstStyle/>
          <a:p>
            <a:r>
              <a:rPr lang="ru-RU" dirty="0" smtClean="0"/>
              <a:t>Для действующих объектов доля мест обслуживания </a:t>
            </a:r>
            <a:r>
              <a:rPr lang="ru-RU" b="1" dirty="0" smtClean="0"/>
              <a:t>для колясочников </a:t>
            </a:r>
            <a:r>
              <a:rPr lang="ru-RU" dirty="0" smtClean="0"/>
              <a:t>не менее 1-2% мест (пониженных прилавков, специальных мест в зале), но не менее одного.</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457200"/>
            <a:ext cx="7391400" cy="838200"/>
          </a:xfrm>
        </p:spPr>
        <p:txBody>
          <a:bodyPr>
            <a:normAutofit/>
          </a:bodyPr>
          <a:lstStyle/>
          <a:p>
            <a:pPr algn="ctr" eaLnBrk="1" hangingPunct="1"/>
            <a:r>
              <a:rPr lang="ru-RU" b="1" dirty="0" smtClean="0"/>
              <a:t>Кабинетная форма обслуживания</a:t>
            </a:r>
          </a:p>
        </p:txBody>
      </p:sp>
      <p:sp>
        <p:nvSpPr>
          <p:cNvPr id="4" name="Дата 3"/>
          <p:cNvSpPr>
            <a:spLocks noGrp="1"/>
          </p:cNvSpPr>
          <p:nvPr>
            <p:ph type="dt" sz="half" idx="10"/>
          </p:nvPr>
        </p:nvSpPr>
        <p:spPr/>
        <p:txBody>
          <a:bodyPr/>
          <a:lstStyle/>
          <a:p>
            <a:fld id="{B709AAD3-E116-48C6-B013-585399C2EB65}" type="datetime1">
              <a:rPr lang="en-US" smtClean="0"/>
              <a:t>3/11/2015</a:t>
            </a:fld>
            <a:endParaRPr lang="en-US"/>
          </a:p>
        </p:txBody>
      </p:sp>
      <p:sp>
        <p:nvSpPr>
          <p:cNvPr id="6" name="Нижний колонтитул 5"/>
          <p:cNvSpPr>
            <a:spLocks noGrp="1"/>
          </p:cNvSpPr>
          <p:nvPr>
            <p:ph type="ftr" sz="quarter" idx="11"/>
          </p:nvPr>
        </p:nvSpPr>
        <p:spPr/>
        <p:txBody>
          <a:bodyPr/>
          <a:lstStyle/>
          <a:p>
            <a:r>
              <a:rPr lang="ru-RU" smtClean="0"/>
              <a:t>Осиновская Дирекция ДСЗН Москвы</a:t>
            </a:r>
            <a:endParaRPr lang="en-US"/>
          </a:p>
        </p:txBody>
      </p:sp>
      <p:sp>
        <p:nvSpPr>
          <p:cNvPr id="8" name="Номер слайда 7"/>
          <p:cNvSpPr>
            <a:spLocks noGrp="1"/>
          </p:cNvSpPr>
          <p:nvPr>
            <p:ph type="sldNum" sz="quarter" idx="12"/>
          </p:nvPr>
        </p:nvSpPr>
        <p:spPr/>
        <p:txBody>
          <a:bodyPr/>
          <a:lstStyle/>
          <a:p>
            <a:fld id="{B6F15528-21DE-4FAA-801E-634DDDAF4B2B}" type="slidenum">
              <a:rPr lang="en-US" smtClean="0"/>
              <a:pPr/>
              <a:t>7</a:t>
            </a:fld>
            <a:endParaRPr lang="en-US"/>
          </a:p>
        </p:txBody>
      </p:sp>
      <p:sp>
        <p:nvSpPr>
          <p:cNvPr id="9" name="Прямоугольник 8"/>
          <p:cNvSpPr/>
          <p:nvPr/>
        </p:nvSpPr>
        <p:spPr>
          <a:xfrm>
            <a:off x="4256405" y="1427388"/>
            <a:ext cx="4403090" cy="1569660"/>
          </a:xfrm>
          <a:prstGeom prst="rect">
            <a:avLst/>
          </a:prstGeom>
        </p:spPr>
        <p:txBody>
          <a:bodyPr wrap="square">
            <a:spAutoFit/>
          </a:bodyPr>
          <a:lstStyle/>
          <a:p>
            <a:pPr algn="just">
              <a:spcBef>
                <a:spcPts val="600"/>
              </a:spcBef>
              <a:spcAft>
                <a:spcPts val="0"/>
              </a:spcAft>
            </a:pPr>
            <a:r>
              <a:rPr lang="ru-RU" sz="2400" dirty="0">
                <a:latin typeface="Calibri" panose="020F0502020204030204" pitchFamily="34" charset="0"/>
                <a:ea typeface="Times New Roman" panose="02020603050405020304" pitchFamily="18" charset="0"/>
              </a:rPr>
              <a:t>в амбулаторных учреждениях здравоохранения, социальной защиты населения, органах </a:t>
            </a:r>
            <a:r>
              <a:rPr lang="ru-RU" sz="2400" dirty="0" smtClean="0">
                <a:latin typeface="Calibri" panose="020F0502020204030204" pitchFamily="34" charset="0"/>
                <a:ea typeface="Times New Roman" panose="02020603050405020304" pitchFamily="18" charset="0"/>
              </a:rPr>
              <a:t>власти</a:t>
            </a:r>
            <a:endParaRPr lang="ru-RU" sz="1400" dirty="0">
              <a:effectLst/>
              <a:latin typeface="Calibri" panose="020F0502020204030204" pitchFamily="34" charset="0"/>
              <a:ea typeface="Times New Roman" panose="02020603050405020304" pitchFamily="18" charset="0"/>
            </a:endParaRPr>
          </a:p>
        </p:txBody>
      </p:sp>
      <p:sp>
        <p:nvSpPr>
          <p:cNvPr id="2" name="TextBox 1"/>
          <p:cNvSpPr txBox="1"/>
          <p:nvPr/>
        </p:nvSpPr>
        <p:spPr>
          <a:xfrm>
            <a:off x="3657502" y="4853057"/>
            <a:ext cx="5810250" cy="1200329"/>
          </a:xfrm>
          <a:prstGeom prst="rect">
            <a:avLst/>
          </a:prstGeom>
          <a:noFill/>
        </p:spPr>
        <p:txBody>
          <a:bodyPr wrap="square" rtlCol="0">
            <a:spAutoFit/>
          </a:bodyPr>
          <a:lstStyle/>
          <a:p>
            <a:r>
              <a:rPr lang="ru-RU" sz="2400" dirty="0" smtClean="0"/>
              <a:t>Площадь кабинета: </a:t>
            </a:r>
          </a:p>
          <a:p>
            <a:r>
              <a:rPr lang="ru-RU" sz="2400" dirty="0" smtClean="0"/>
              <a:t>- не одного сотрудника не менее 12 м кв.</a:t>
            </a:r>
          </a:p>
          <a:p>
            <a:r>
              <a:rPr lang="ru-RU" sz="2400" dirty="0" smtClean="0"/>
              <a:t>- на двух – не менее 18 м кв.</a:t>
            </a:r>
            <a:endParaRPr lang="ru-RU" sz="2400" dirty="0"/>
          </a:p>
        </p:txBody>
      </p:sp>
      <p:sp>
        <p:nvSpPr>
          <p:cNvPr id="3" name="Объект 2"/>
          <p:cNvSpPr>
            <a:spLocks noGrp="1"/>
          </p:cNvSpPr>
          <p:nvPr>
            <p:ph sz="half" idx="1"/>
          </p:nvPr>
        </p:nvSpPr>
        <p:spPr>
          <a:xfrm>
            <a:off x="3657502" y="3549015"/>
            <a:ext cx="5581650" cy="1215521"/>
          </a:xfrm>
        </p:spPr>
        <p:txBody>
          <a:bodyPr>
            <a:noAutofit/>
          </a:bodyPr>
          <a:lstStyle/>
          <a:p>
            <a:r>
              <a:rPr lang="ru-RU" sz="2400" b="1" dirty="0"/>
              <a:t>Свободное </a:t>
            </a:r>
            <a:r>
              <a:rPr lang="ru-RU" sz="2400" b="1" dirty="0" smtClean="0"/>
              <a:t>пространство</a:t>
            </a:r>
          </a:p>
          <a:p>
            <a:r>
              <a:rPr lang="ru-RU" sz="2400" b="1" dirty="0"/>
              <a:t>Зона для самостоятельного разворота</a:t>
            </a:r>
            <a:r>
              <a:rPr lang="ru-RU" sz="2400" dirty="0"/>
              <a:t> </a:t>
            </a:r>
            <a:endParaRPr lang="ru-RU" sz="2400" dirty="0" smtClean="0"/>
          </a:p>
          <a:p>
            <a:r>
              <a:rPr lang="ru-RU" sz="2400" b="1" dirty="0"/>
              <a:t>Подходы к оборудованию и мебели</a:t>
            </a:r>
            <a:endParaRPr lang="ru-RU" sz="2400" dirty="0"/>
          </a:p>
        </p:txBody>
      </p:sp>
      <p:pic>
        <p:nvPicPr>
          <p:cNvPr id="12" name="Рисунок 11" descr="C:\Users\User\Pictures\сидят.png"/>
          <p:cNvPicPr/>
          <p:nvPr/>
        </p:nvPicPr>
        <p:blipFill rotWithShape="1">
          <a:blip r:embed="rId2">
            <a:extLst>
              <a:ext uri="{28A0092B-C50C-407E-A947-70E740481C1C}">
                <a14:useLocalDpi xmlns:a14="http://schemas.microsoft.com/office/drawing/2010/main" val="0"/>
              </a:ext>
            </a:extLst>
          </a:blip>
          <a:srcRect l="1" t="34933" r="184" b="30134"/>
          <a:stretch/>
        </p:blipFill>
        <p:spPr bwMode="auto">
          <a:xfrm>
            <a:off x="274320" y="3768545"/>
            <a:ext cx="1752153" cy="2021043"/>
          </a:xfrm>
          <a:prstGeom prst="rect">
            <a:avLst/>
          </a:prstGeom>
          <a:noFill/>
          <a:ln>
            <a:noFill/>
          </a:ln>
          <a:extLst>
            <a:ext uri="{53640926-AAD7-44D8-BBD7-CCE9431645EC}">
              <a14:shadowObscured xmlns:a14="http://schemas.microsoft.com/office/drawing/2010/main"/>
            </a:ext>
          </a:extLst>
        </p:spPr>
      </p:pic>
      <p:pic>
        <p:nvPicPr>
          <p:cNvPr id="13" name="Picture 24" descr="C:\Users\Vera\Pictures\rf,bytn c nf,k.jpg"/>
          <p:cNvPicPr/>
          <p:nvPr/>
        </p:nvPicPr>
        <p:blipFill>
          <a:blip r:embed="rId3"/>
          <a:srcRect/>
          <a:stretch>
            <a:fillRect/>
          </a:stretch>
        </p:blipFill>
        <p:spPr bwMode="auto">
          <a:xfrm>
            <a:off x="101370" y="1295400"/>
            <a:ext cx="4055110" cy="2253615"/>
          </a:xfrm>
          <a:prstGeom prst="rect">
            <a:avLst/>
          </a:prstGeom>
          <a:noFill/>
          <a:ln w="9525">
            <a:noFill/>
            <a:miter lim="800000"/>
            <a:headEnd/>
            <a:tailEnd/>
          </a:ln>
        </p:spPr>
      </p:pic>
      <p:pic>
        <p:nvPicPr>
          <p:cNvPr id="3075" name="Picture 3" descr="J:\фото\кабинет КДН.JPG"/>
          <p:cNvPicPr>
            <a:picLocks noGrp="1" noChangeAspect="1" noChangeArrowheads="1"/>
          </p:cNvPicPr>
          <p:nvPr>
            <p:ph sz="half" idx="2"/>
          </p:nvPr>
        </p:nvPicPr>
        <p:blipFill>
          <a:blip r:embed="rId4" cstate="print"/>
          <a:srcRect/>
          <a:stretch>
            <a:fillRect/>
          </a:stretch>
        </p:blipFill>
        <p:spPr bwMode="auto">
          <a:xfrm>
            <a:off x="1714500" y="3745484"/>
            <a:ext cx="1943002" cy="259067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Порог и перепад </a:t>
            </a:r>
            <a:r>
              <a:rPr lang="ru-RU" dirty="0"/>
              <a:t>высот в дверном проеме</a:t>
            </a:r>
          </a:p>
        </p:txBody>
      </p:sp>
      <p:pic>
        <p:nvPicPr>
          <p:cNvPr id="8" name="Picture 3" descr="G:\DCIM\123_PANA\P123002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8849" y="1386749"/>
            <a:ext cx="2307211" cy="30781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DCIM\123_PANA\P123002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791935" y="1386748"/>
            <a:ext cx="2308622" cy="3078163"/>
          </a:xfrm>
          <a:prstGeom prst="rect">
            <a:avLst/>
          </a:prstGeom>
          <a:noFill/>
          <a:extLst>
            <a:ext uri="{909E8E84-426E-40DD-AFC4-6F175D3DCCD1}">
              <a14:hiddenFill xmlns:a14="http://schemas.microsoft.com/office/drawing/2010/main">
                <a:solidFill>
                  <a:srgbClr val="FFFFFF"/>
                </a:solidFill>
              </a14:hiddenFill>
            </a:ext>
          </a:extLst>
        </p:spPr>
      </p:pic>
      <p:sp>
        <p:nvSpPr>
          <p:cNvPr id="5" name="Дата 4"/>
          <p:cNvSpPr>
            <a:spLocks noGrp="1"/>
          </p:cNvSpPr>
          <p:nvPr>
            <p:ph type="dt" sz="half" idx="10"/>
          </p:nvPr>
        </p:nvSpPr>
        <p:spPr/>
        <p:txBody>
          <a:bodyPr/>
          <a:lstStyle/>
          <a:p>
            <a:pPr>
              <a:defRPr/>
            </a:pPr>
            <a:fld id="{6D0854E9-8CAA-4821-8A8A-E027802B34BD}" type="datetime1">
              <a:rPr lang="en-US" smtClean="0"/>
              <a:t>3/11/2015</a:t>
            </a:fld>
            <a:endParaRPr lang="en-US"/>
          </a:p>
        </p:txBody>
      </p:sp>
      <p:sp>
        <p:nvSpPr>
          <p:cNvPr id="6" name="Нижний колонтитул 5"/>
          <p:cNvSpPr>
            <a:spLocks noGrp="1"/>
          </p:cNvSpPr>
          <p:nvPr>
            <p:ph type="ftr" sz="quarter" idx="11"/>
          </p:nvPr>
        </p:nvSpPr>
        <p:spPr/>
        <p:txBody>
          <a:bodyPr/>
          <a:lstStyle/>
          <a:p>
            <a:pPr>
              <a:defRPr/>
            </a:pPr>
            <a:r>
              <a:rPr lang="ru-RU" smtClean="0"/>
              <a:t>Осиновская Дирекция ДСЗН Москвы</a:t>
            </a:r>
            <a:endParaRPr lang="en-US"/>
          </a:p>
        </p:txBody>
      </p:sp>
      <p:sp>
        <p:nvSpPr>
          <p:cNvPr id="7" name="Номер слайда 6"/>
          <p:cNvSpPr>
            <a:spLocks noGrp="1"/>
          </p:cNvSpPr>
          <p:nvPr>
            <p:ph type="sldNum" sz="quarter" idx="12"/>
          </p:nvPr>
        </p:nvSpPr>
        <p:spPr/>
        <p:txBody>
          <a:bodyPr/>
          <a:lstStyle/>
          <a:p>
            <a:pPr>
              <a:defRPr/>
            </a:pPr>
            <a:fld id="{28EDD3B6-7149-4DE1-9174-A77F32892CDB}" type="slidenum">
              <a:rPr lang="en-US" smtClean="0"/>
              <a:pPr>
                <a:defRPr/>
              </a:pPr>
              <a:t>8</a:t>
            </a:fld>
            <a:endParaRPr lang="en-US"/>
          </a:p>
        </p:txBody>
      </p:sp>
      <p:sp>
        <p:nvSpPr>
          <p:cNvPr id="9" name="TextBox 8"/>
          <p:cNvSpPr txBox="1"/>
          <p:nvPr/>
        </p:nvSpPr>
        <p:spPr>
          <a:xfrm>
            <a:off x="289746" y="4693216"/>
            <a:ext cx="5821293" cy="923330"/>
          </a:xfrm>
          <a:prstGeom prst="rect">
            <a:avLst/>
          </a:prstGeom>
          <a:noFill/>
        </p:spPr>
        <p:txBody>
          <a:bodyPr wrap="square" rtlCol="0">
            <a:spAutoFit/>
          </a:bodyPr>
          <a:lstStyle/>
          <a:p>
            <a:r>
              <a:rPr lang="ru-RU" b="1" dirty="0" smtClean="0"/>
              <a:t>Высота порога</a:t>
            </a:r>
            <a:r>
              <a:rPr lang="ru-RU" dirty="0" smtClean="0"/>
              <a:t>. При наличии ступенчатого порога, состоящего из нескольких элементов, указывается общая (максимальная) высота. </a:t>
            </a:r>
            <a:endParaRPr lang="ru-RU" dirty="0"/>
          </a:p>
        </p:txBody>
      </p:sp>
      <p:pic>
        <p:nvPicPr>
          <p:cNvPr id="1026" name="Picture 2" descr="J:\работа\Мои рисунки2\пороги\P1040057.JPG"/>
          <p:cNvPicPr>
            <a:picLocks noChangeAspect="1" noChangeArrowheads="1"/>
          </p:cNvPicPr>
          <p:nvPr/>
        </p:nvPicPr>
        <p:blipFill>
          <a:blip r:embed="rId4" cstate="print"/>
          <a:srcRect/>
          <a:stretch>
            <a:fillRect/>
          </a:stretch>
        </p:blipFill>
        <p:spPr bwMode="auto">
          <a:xfrm>
            <a:off x="5707248" y="1398579"/>
            <a:ext cx="2209800" cy="1657350"/>
          </a:xfrm>
          <a:prstGeom prst="rect">
            <a:avLst/>
          </a:prstGeom>
          <a:noFill/>
        </p:spPr>
      </p:pic>
      <p:pic>
        <p:nvPicPr>
          <p:cNvPr id="11" name="Рисунок 10" descr="C:\Users\User\Pictures\порог 1,4.jpg"/>
          <p:cNvPicPr/>
          <p:nvPr/>
        </p:nvPicPr>
        <p:blipFill>
          <a:blip r:embed="rId5">
            <a:extLst>
              <a:ext uri="{28A0092B-C50C-407E-A947-70E740481C1C}">
                <a14:useLocalDpi xmlns:a14="http://schemas.microsoft.com/office/drawing/2010/main" val="0"/>
              </a:ext>
            </a:extLst>
          </a:blip>
          <a:srcRect/>
          <a:stretch>
            <a:fillRect/>
          </a:stretch>
        </p:blipFill>
        <p:spPr bwMode="auto">
          <a:xfrm>
            <a:off x="6226683" y="4243782"/>
            <a:ext cx="2039620" cy="1367284"/>
          </a:xfrm>
          <a:prstGeom prst="rect">
            <a:avLst/>
          </a:prstGeom>
          <a:noFill/>
          <a:ln>
            <a:noFill/>
          </a:ln>
        </p:spPr>
      </p:pic>
      <p:sp>
        <p:nvSpPr>
          <p:cNvPr id="4" name="Прямоугольник 3"/>
          <p:cNvSpPr/>
          <p:nvPr/>
        </p:nvSpPr>
        <p:spPr>
          <a:xfrm>
            <a:off x="457200" y="5764466"/>
            <a:ext cx="8058150" cy="369332"/>
          </a:xfrm>
          <a:prstGeom prst="rect">
            <a:avLst/>
          </a:prstGeom>
        </p:spPr>
        <p:txBody>
          <a:bodyPr wrap="square">
            <a:spAutoFit/>
          </a:bodyPr>
          <a:lstStyle/>
          <a:p>
            <a:r>
              <a:rPr lang="ru-RU" dirty="0"/>
              <a:t>Высота порогов не более 2,5 см, по СП 59.13330 не более 1,4 см.</a:t>
            </a: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0647" y="3176153"/>
            <a:ext cx="2607661" cy="935573"/>
          </a:xfrm>
          <a:prstGeom prst="rect">
            <a:avLst/>
          </a:prstGeom>
        </p:spPr>
      </p:pic>
    </p:spTree>
    <p:extLst>
      <p:ext uri="{BB962C8B-B14F-4D97-AF65-F5344CB8AC3E}">
        <p14:creationId xmlns:p14="http://schemas.microsoft.com/office/powerpoint/2010/main" val="134868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ru-RU" sz="4800" b="1" dirty="0" smtClean="0"/>
              <a:t>Обслуживание за столом</a:t>
            </a:r>
          </a:p>
        </p:txBody>
      </p:sp>
      <p:sp>
        <p:nvSpPr>
          <p:cNvPr id="6" name="Content Placeholder 5"/>
          <p:cNvSpPr>
            <a:spLocks noGrp="1"/>
          </p:cNvSpPr>
          <p:nvPr>
            <p:ph idx="1"/>
          </p:nvPr>
        </p:nvSpPr>
        <p:spPr>
          <a:xfrm>
            <a:off x="85333" y="4745834"/>
            <a:ext cx="8440253" cy="1511335"/>
          </a:xfrm>
        </p:spPr>
        <p:txBody>
          <a:bodyPr>
            <a:normAutofit lnSpcReduction="10000"/>
          </a:bodyPr>
          <a:lstStyle/>
          <a:p>
            <a:pPr marL="0" indent="0">
              <a:buNone/>
            </a:pPr>
            <a:r>
              <a:rPr lang="ru-RU" dirty="0" smtClean="0">
                <a:solidFill>
                  <a:schemeClr val="tx1"/>
                </a:solidFill>
              </a:rPr>
              <a:t>Рекомендуется для инвалидов на креслах-колясках использовать приставные (откидные, выдвижные) рабочие поверхности к столу персонала с высотой рабочей поверхности от пола не менее 0,6 м (без использования пространства под поверхностью) и не более 0,9 м, в том числе с возможностью въехать под поверхность частью кресла-коляски.</a:t>
            </a:r>
          </a:p>
          <a:p>
            <a:endParaRPr lang="ru-RU" dirty="0"/>
          </a:p>
        </p:txBody>
      </p:sp>
      <p:sp>
        <p:nvSpPr>
          <p:cNvPr id="2" name="Дата 1"/>
          <p:cNvSpPr>
            <a:spLocks noGrp="1"/>
          </p:cNvSpPr>
          <p:nvPr>
            <p:ph type="dt" sz="half" idx="10"/>
          </p:nvPr>
        </p:nvSpPr>
        <p:spPr/>
        <p:txBody>
          <a:bodyPr/>
          <a:lstStyle/>
          <a:p>
            <a:fld id="{B2F9EEDB-8063-4811-B11E-A66D1FEFF0BA}" type="datetime1">
              <a:rPr lang="en-US" smtClean="0"/>
              <a:t>3/11/2015</a:t>
            </a:fld>
            <a:endParaRPr lang="en-US"/>
          </a:p>
        </p:txBody>
      </p:sp>
      <p:sp>
        <p:nvSpPr>
          <p:cNvPr id="3" name="Нижний колонтитул 2"/>
          <p:cNvSpPr>
            <a:spLocks noGrp="1"/>
          </p:cNvSpPr>
          <p:nvPr>
            <p:ph type="ftr" sz="quarter" idx="11"/>
          </p:nvPr>
        </p:nvSpPr>
        <p:spPr/>
        <p:txBody>
          <a:bodyPr/>
          <a:lstStyle/>
          <a:p>
            <a:r>
              <a:rPr lang="ru-RU" smtClean="0"/>
              <a:t>Осиновская Дирекция ДСЗН Москвы</a:t>
            </a:r>
            <a:endParaRPr lang="en-US"/>
          </a:p>
        </p:txBody>
      </p:sp>
      <p:sp>
        <p:nvSpPr>
          <p:cNvPr id="5" name="Номер слайда 4"/>
          <p:cNvSpPr>
            <a:spLocks noGrp="1"/>
          </p:cNvSpPr>
          <p:nvPr>
            <p:ph type="sldNum" sz="quarter" idx="12"/>
          </p:nvPr>
        </p:nvSpPr>
        <p:spPr/>
        <p:txBody>
          <a:bodyPr/>
          <a:lstStyle/>
          <a:p>
            <a:fld id="{B6F15528-21DE-4FAA-801E-634DDDAF4B2B}" type="slidenum">
              <a:rPr lang="en-US" smtClean="0"/>
              <a:pPr/>
              <a:t>9</a:t>
            </a:fld>
            <a:endParaRPr lang="en-US"/>
          </a:p>
        </p:txBody>
      </p:sp>
      <p:sp>
        <p:nvSpPr>
          <p:cNvPr id="7" name="TextBox 6"/>
          <p:cNvSpPr txBox="1"/>
          <p:nvPr/>
        </p:nvSpPr>
        <p:spPr>
          <a:xfrm>
            <a:off x="395854" y="1294423"/>
            <a:ext cx="4267200" cy="461665"/>
          </a:xfrm>
          <a:prstGeom prst="rect">
            <a:avLst/>
          </a:prstGeom>
          <a:noFill/>
        </p:spPr>
        <p:txBody>
          <a:bodyPr wrap="square" rtlCol="0">
            <a:spAutoFit/>
          </a:bodyPr>
          <a:lstStyle/>
          <a:p>
            <a:r>
              <a:rPr lang="ru-RU" sz="2400" b="1" dirty="0" smtClean="0"/>
              <a:t>Высота стола не более 0,8 м</a:t>
            </a:r>
            <a:endParaRPr lang="ru-RU" sz="2400" b="1" dirty="0"/>
          </a:p>
        </p:txBody>
      </p:sp>
      <p:sp>
        <p:nvSpPr>
          <p:cNvPr id="9" name="TextBox 8"/>
          <p:cNvSpPr txBox="1"/>
          <p:nvPr/>
        </p:nvSpPr>
        <p:spPr>
          <a:xfrm>
            <a:off x="4316256" y="4066819"/>
            <a:ext cx="2362200" cy="369332"/>
          </a:xfrm>
          <a:prstGeom prst="rect">
            <a:avLst/>
          </a:prstGeom>
          <a:noFill/>
        </p:spPr>
        <p:txBody>
          <a:bodyPr wrap="square" rtlCol="0">
            <a:spAutoFit/>
          </a:bodyPr>
          <a:lstStyle/>
          <a:p>
            <a:r>
              <a:rPr lang="ru-RU" dirty="0" smtClean="0"/>
              <a:t>Выдвижная доска</a:t>
            </a:r>
            <a:endParaRPr lang="ru-RU"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120" y="2286000"/>
            <a:ext cx="2351716" cy="1778777"/>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836" y="1933207"/>
            <a:ext cx="2629793" cy="2763036"/>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54" y="1926026"/>
            <a:ext cx="3566546" cy="2817055"/>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3548</TotalTime>
  <Words>1289</Words>
  <Application>Microsoft Office PowerPoint</Application>
  <PresentationFormat>Экран (4:3)</PresentationFormat>
  <Paragraphs>204</Paragraphs>
  <Slides>32</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Calibri Light</vt:lpstr>
      <vt:lpstr>Times New Roman</vt:lpstr>
      <vt:lpstr>Тема Office</vt:lpstr>
      <vt:lpstr>4. Зона целевого назначения здания (целевого посещения объекта)</vt:lpstr>
      <vt:lpstr>Из Конвенции о правах инвалидов</vt:lpstr>
      <vt:lpstr>Из ФЗ «О социальной защите инвалидов в РФ»  ст. 15 Обеспечение беспрепятственного доступа инвалидов к объектам социальной, инженерной и транспортной инфраструктур </vt:lpstr>
      <vt:lpstr>Презентация PowerPoint</vt:lpstr>
      <vt:lpstr>Типы зон обслуживания</vt:lpstr>
      <vt:lpstr>Доля мест обслуживания  для инвалидов</vt:lpstr>
      <vt:lpstr>Кабинетная форма обслуживания</vt:lpstr>
      <vt:lpstr>Порог и перепад высот в дверном проеме</vt:lpstr>
      <vt:lpstr>Обслуживание за столом</vt:lpstr>
      <vt:lpstr>Зальная форма обслуживания</vt:lpstr>
      <vt:lpstr>Зал  (с фиксированными местами вместимостью более 50 мест) </vt:lpstr>
      <vt:lpstr>Зал с нефиксированными сидениями</vt:lpstr>
      <vt:lpstr>Места для слабослышащих</vt:lpstr>
      <vt:lpstr>Залы ожидания на железнодорожном и автовокзале, в аэропорту</vt:lpstr>
      <vt:lpstr>Спортивные объекты</vt:lpstr>
      <vt:lpstr>Прилавочная форма обслуживания</vt:lpstr>
      <vt:lpstr>Обслуживание через прилавок</vt:lpstr>
      <vt:lpstr>«Универсальный дизайн»</vt:lpstr>
      <vt:lpstr>Удобный прием пищи (в обеденных залах или кулуарах при залах)</vt:lpstr>
      <vt:lpstr>Обслуживание в местах общественного питания</vt:lpstr>
      <vt:lpstr>Тренажерные залы</vt:lpstr>
      <vt:lpstr>Размещение мест для инвалидов-колясочников в читальном зале</vt:lpstr>
      <vt:lpstr>Форма обслуживания с перемещением по маршруту </vt:lpstr>
      <vt:lpstr>Музей</vt:lpstr>
      <vt:lpstr>Обслуживание в универсамах</vt:lpstr>
      <vt:lpstr>Подходы к оборудованию и мебели</vt:lpstr>
      <vt:lpstr>Кабины индивидуального обслуживания</vt:lpstr>
      <vt:lpstr>Места приложения труда</vt:lpstr>
      <vt:lpstr>Образовательные учреждения</vt:lpstr>
      <vt:lpstr>Специализированная зона обслуживания инвалидов-колясочников </vt:lpstr>
      <vt:lpstr>Специальная зона приема</vt:lpstr>
      <vt:lpstr>Зона обслуживания   для слепых</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Функциональные зоны</dc:title>
  <dc:creator>Astra</dc:creator>
  <cp:lastModifiedBy>Вера Осиновская</cp:lastModifiedBy>
  <cp:revision>259</cp:revision>
  <dcterms:created xsi:type="dcterms:W3CDTF">2006-08-16T00:00:00Z</dcterms:created>
  <dcterms:modified xsi:type="dcterms:W3CDTF">2015-03-11T18:15:49Z</dcterms:modified>
</cp:coreProperties>
</file>